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56" r:id="rId2"/>
    <p:sldId id="257" r:id="rId3"/>
    <p:sldId id="268" r:id="rId4"/>
    <p:sldId id="269" r:id="rId5"/>
    <p:sldId id="272" r:id="rId6"/>
    <p:sldId id="270" r:id="rId7"/>
    <p:sldId id="273" r:id="rId8"/>
    <p:sldId id="274" r:id="rId9"/>
    <p:sldId id="275" r:id="rId10"/>
    <p:sldId id="280" r:id="rId11"/>
    <p:sldId id="265" r:id="rId12"/>
    <p:sldId id="277" r:id="rId13"/>
    <p:sldId id="276" r:id="rId14"/>
    <p:sldId id="278" r:id="rId15"/>
    <p:sldId id="279" r:id="rId16"/>
    <p:sldId id="25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77953" autoAdjust="0"/>
  </p:normalViewPr>
  <p:slideViewPr>
    <p:cSldViewPr snapToGrid="0">
      <p:cViewPr varScale="1">
        <p:scale>
          <a:sx n="90" d="100"/>
          <a:sy n="90" d="100"/>
        </p:scale>
        <p:origin x="13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FCE18-9A5A-4579-A741-B44CFA99A5C3}" type="datetimeFigureOut">
              <a:rPr lang="de-AT" smtClean="0"/>
              <a:t>18.01.2024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33AED-49D1-49AC-8731-04F23F00A973}" type="slidenum">
              <a:rPr lang="de-AT" smtClean="0"/>
              <a:t>‹Nr.›</a:t>
            </a:fld>
            <a:endParaRPr lang="de-AT"/>
          </a:p>
        </p:txBody>
      </p:sp>
    </p:spTree>
    <p:extLst>
      <p:ext uri="{BB962C8B-B14F-4D97-AF65-F5344CB8AC3E}">
        <p14:creationId xmlns:p14="http://schemas.microsoft.com/office/powerpoint/2010/main" val="244181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533AED-49D1-49AC-8731-04F23F00A973}" type="slidenum">
              <a:rPr lang="de-AT" smtClean="0"/>
              <a:t>1</a:t>
            </a:fld>
            <a:endParaRPr lang="de-AT"/>
          </a:p>
        </p:txBody>
      </p:sp>
    </p:spTree>
    <p:extLst>
      <p:ext uri="{BB962C8B-B14F-4D97-AF65-F5344CB8AC3E}">
        <p14:creationId xmlns:p14="http://schemas.microsoft.com/office/powerpoint/2010/main" val="186558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533AED-49D1-49AC-8731-04F23F00A973}" type="slidenum">
              <a:rPr lang="de-AT" smtClean="0"/>
              <a:t>2</a:t>
            </a:fld>
            <a:endParaRPr lang="de-AT"/>
          </a:p>
        </p:txBody>
      </p:sp>
    </p:spTree>
    <p:extLst>
      <p:ext uri="{BB962C8B-B14F-4D97-AF65-F5344CB8AC3E}">
        <p14:creationId xmlns:p14="http://schemas.microsoft.com/office/powerpoint/2010/main" val="11567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533AED-49D1-49AC-8731-04F23F00A973}" type="slidenum">
              <a:rPr lang="de-AT" smtClean="0"/>
              <a:t>3</a:t>
            </a:fld>
            <a:endParaRPr lang="de-AT"/>
          </a:p>
        </p:txBody>
      </p:sp>
    </p:spTree>
    <p:extLst>
      <p:ext uri="{BB962C8B-B14F-4D97-AF65-F5344CB8AC3E}">
        <p14:creationId xmlns:p14="http://schemas.microsoft.com/office/powerpoint/2010/main" val="6147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533AED-49D1-49AC-8731-04F23F00A973}" type="slidenum">
              <a:rPr lang="de-AT" smtClean="0"/>
              <a:t>14</a:t>
            </a:fld>
            <a:endParaRPr lang="de-AT"/>
          </a:p>
        </p:txBody>
      </p:sp>
    </p:spTree>
    <p:extLst>
      <p:ext uri="{BB962C8B-B14F-4D97-AF65-F5344CB8AC3E}">
        <p14:creationId xmlns:p14="http://schemas.microsoft.com/office/powerpoint/2010/main" val="4221815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533AED-49D1-49AC-8731-04F23F00A973}" type="slidenum">
              <a:rPr lang="de-AT" smtClean="0"/>
              <a:t>15</a:t>
            </a:fld>
            <a:endParaRPr lang="de-AT"/>
          </a:p>
        </p:txBody>
      </p:sp>
    </p:spTree>
    <p:extLst>
      <p:ext uri="{BB962C8B-B14F-4D97-AF65-F5344CB8AC3E}">
        <p14:creationId xmlns:p14="http://schemas.microsoft.com/office/powerpoint/2010/main" val="302884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533AED-49D1-49AC-8731-04F23F00A973}" type="slidenum">
              <a:rPr lang="de-AT" smtClean="0"/>
              <a:t>16</a:t>
            </a:fld>
            <a:endParaRPr lang="de-AT"/>
          </a:p>
        </p:txBody>
      </p:sp>
    </p:spTree>
    <p:extLst>
      <p:ext uri="{BB962C8B-B14F-4D97-AF65-F5344CB8AC3E}">
        <p14:creationId xmlns:p14="http://schemas.microsoft.com/office/powerpoint/2010/main" val="3570027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EC654E39-10DC-453F-A891-F48C1F8EEBD8}" type="datetime1">
              <a:rPr lang="de-AT" smtClean="0"/>
              <a:t>18.01.2024</a:t>
            </a:fld>
            <a:endParaRPr lang="de-AT"/>
          </a:p>
        </p:txBody>
      </p:sp>
      <p:sp>
        <p:nvSpPr>
          <p:cNvPr id="5" name="Footer Placeholder 4"/>
          <p:cNvSpPr>
            <a:spLocks noGrp="1"/>
          </p:cNvSpPr>
          <p:nvPr>
            <p:ph type="ftr" sz="quarter" idx="11"/>
          </p:nvPr>
        </p:nvSpPr>
        <p:spPr/>
        <p:txBody>
          <a:bodyPr/>
          <a:lstStyle/>
          <a:p>
            <a:r>
              <a:rPr lang="de-AT" smtClean="0"/>
              <a:t>Enquete „Kinderschutz“, 22.01.2024</a:t>
            </a:r>
            <a:endParaRPr lang="de-AT"/>
          </a:p>
        </p:txBody>
      </p:sp>
      <p:sp>
        <p:nvSpPr>
          <p:cNvPr id="6" name="Slide Number Placeholder 5"/>
          <p:cNvSpPr>
            <a:spLocks noGrp="1"/>
          </p:cNvSpPr>
          <p:nvPr>
            <p:ph type="sldNum" sz="quarter" idx="12"/>
          </p:nvPr>
        </p:nvSpPr>
        <p:spPr/>
        <p:txBody>
          <a:bodyPr/>
          <a:lstStyle/>
          <a:p>
            <a:fld id="{909E65A9-6A5C-4531-BC10-0F491F4AE982}" type="slidenum">
              <a:rPr lang="de-AT" smtClean="0"/>
              <a:t>‹Nr.›</a:t>
            </a:fld>
            <a:endParaRPr lang="de-A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6"/>
          <p:cNvSpPr/>
          <p:nvPr userDrawn="1"/>
        </p:nvSpPr>
        <p:spPr>
          <a:xfrm>
            <a:off x="0" y="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7"/>
          <p:cNvSpPr/>
          <p:nvPr userDrawn="1"/>
        </p:nvSpPr>
        <p:spPr>
          <a:xfrm>
            <a:off x="3175" y="45901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385198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70A27F9-73F5-47BF-97FA-9CB7F5191456}" type="datetime1">
              <a:rPr lang="de-AT" smtClean="0"/>
              <a:t>18.01.2024</a:t>
            </a:fld>
            <a:endParaRPr lang="de-AT"/>
          </a:p>
        </p:txBody>
      </p:sp>
      <p:sp>
        <p:nvSpPr>
          <p:cNvPr id="5" name="Footer Placeholder 4"/>
          <p:cNvSpPr>
            <a:spLocks noGrp="1"/>
          </p:cNvSpPr>
          <p:nvPr>
            <p:ph type="ftr" sz="quarter" idx="11"/>
          </p:nvPr>
        </p:nvSpPr>
        <p:spPr/>
        <p:txBody>
          <a:bodyPr/>
          <a:lstStyle/>
          <a:p>
            <a:r>
              <a:rPr lang="de-AT" smtClean="0"/>
              <a:t>Enquete „Kinderschutz“, 22.01.2024</a:t>
            </a:r>
            <a:endParaRPr lang="de-AT"/>
          </a:p>
        </p:txBody>
      </p:sp>
      <p:sp>
        <p:nvSpPr>
          <p:cNvPr id="6" name="Slide Number Placeholder 5"/>
          <p:cNvSpPr>
            <a:spLocks noGrp="1"/>
          </p:cNvSpPr>
          <p:nvPr>
            <p:ph type="sldNum" sz="quarter" idx="12"/>
          </p:nvPr>
        </p:nvSpPr>
        <p:spPr/>
        <p:txBody>
          <a:bodyPr/>
          <a:lstStyle/>
          <a:p>
            <a:fld id="{909E65A9-6A5C-4531-BC10-0F491F4AE982}" type="slidenum">
              <a:rPr lang="de-AT" smtClean="0"/>
              <a:t>‹Nr.›</a:t>
            </a:fld>
            <a:endParaRPr lang="de-AT"/>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389112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49E481F-04A5-4F75-BA45-04A6C1B73EA9}" type="datetime1">
              <a:rPr lang="de-AT" smtClean="0"/>
              <a:t>18.01.2024</a:t>
            </a:fld>
            <a:endParaRPr lang="de-AT"/>
          </a:p>
        </p:txBody>
      </p:sp>
      <p:sp>
        <p:nvSpPr>
          <p:cNvPr id="5" name="Footer Placeholder 4"/>
          <p:cNvSpPr>
            <a:spLocks noGrp="1"/>
          </p:cNvSpPr>
          <p:nvPr>
            <p:ph type="ftr" sz="quarter" idx="11"/>
          </p:nvPr>
        </p:nvSpPr>
        <p:spPr/>
        <p:txBody>
          <a:bodyPr/>
          <a:lstStyle/>
          <a:p>
            <a:r>
              <a:rPr lang="de-AT" smtClean="0"/>
              <a:t>Enquete „Kinderschutz“, 22.01.2024</a:t>
            </a:r>
            <a:endParaRPr lang="de-AT"/>
          </a:p>
        </p:txBody>
      </p:sp>
      <p:sp>
        <p:nvSpPr>
          <p:cNvPr id="6" name="Slide Number Placeholder 5"/>
          <p:cNvSpPr>
            <a:spLocks noGrp="1"/>
          </p:cNvSpPr>
          <p:nvPr>
            <p:ph type="sldNum" sz="quarter" idx="12"/>
          </p:nvPr>
        </p:nvSpPr>
        <p:spPr/>
        <p:txBody>
          <a:bodyPr/>
          <a:lstStyle/>
          <a:p>
            <a:fld id="{909E65A9-6A5C-4531-BC10-0F491F4AE982}" type="slidenum">
              <a:rPr lang="de-AT" smtClean="0"/>
              <a:t>‹Nr.›</a:t>
            </a:fld>
            <a:endParaRPr lang="de-AT"/>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127148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9347CC9-CF1E-4D4B-8BD9-CE1880FD533B}" type="datetime1">
              <a:rPr lang="de-AT" smtClean="0"/>
              <a:t>18.01.2024</a:t>
            </a:fld>
            <a:endParaRPr lang="de-AT"/>
          </a:p>
        </p:txBody>
      </p:sp>
      <p:sp>
        <p:nvSpPr>
          <p:cNvPr id="5" name="Footer Placeholder 4"/>
          <p:cNvSpPr>
            <a:spLocks noGrp="1"/>
          </p:cNvSpPr>
          <p:nvPr>
            <p:ph type="ftr" sz="quarter" idx="11"/>
          </p:nvPr>
        </p:nvSpPr>
        <p:spPr/>
        <p:txBody>
          <a:bodyPr/>
          <a:lstStyle/>
          <a:p>
            <a:r>
              <a:rPr lang="de-AT" smtClean="0"/>
              <a:t>Enquete „Kinderschutz“, 22.01.2024</a:t>
            </a:r>
            <a:endParaRPr lang="de-AT"/>
          </a:p>
        </p:txBody>
      </p:sp>
      <p:sp>
        <p:nvSpPr>
          <p:cNvPr id="6" name="Slide Number Placeholder 5"/>
          <p:cNvSpPr>
            <a:spLocks noGrp="1"/>
          </p:cNvSpPr>
          <p:nvPr>
            <p:ph type="sldNum" sz="quarter" idx="12"/>
          </p:nvPr>
        </p:nvSpPr>
        <p:spPr/>
        <p:txBody>
          <a:bodyPr/>
          <a:lstStyle/>
          <a:p>
            <a:fld id="{909E65A9-6A5C-4531-BC10-0F491F4AE982}" type="slidenum">
              <a:rPr lang="de-AT" smtClean="0"/>
              <a:t>‹Nr.›</a:t>
            </a:fld>
            <a:endParaRPr lang="de-AT"/>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290533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EA3BA4FB-48B8-4BE1-9E28-F16F9B3D48ED}" type="datetime1">
              <a:rPr lang="de-AT" smtClean="0"/>
              <a:t>18.01.2024</a:t>
            </a:fld>
            <a:endParaRPr lang="de-AT"/>
          </a:p>
        </p:txBody>
      </p:sp>
      <p:sp>
        <p:nvSpPr>
          <p:cNvPr id="5" name="Footer Placeholder 4"/>
          <p:cNvSpPr>
            <a:spLocks noGrp="1"/>
          </p:cNvSpPr>
          <p:nvPr>
            <p:ph type="ftr" sz="quarter" idx="11"/>
          </p:nvPr>
        </p:nvSpPr>
        <p:spPr/>
        <p:txBody>
          <a:bodyPr/>
          <a:lstStyle/>
          <a:p>
            <a:r>
              <a:rPr lang="de-AT" smtClean="0"/>
              <a:t>Enquete „Kinderschutz“, 22.01.2024</a:t>
            </a:r>
            <a:endParaRPr lang="de-AT"/>
          </a:p>
        </p:txBody>
      </p:sp>
      <p:sp>
        <p:nvSpPr>
          <p:cNvPr id="6" name="Slide Number Placeholder 5"/>
          <p:cNvSpPr>
            <a:spLocks noGrp="1"/>
          </p:cNvSpPr>
          <p:nvPr>
            <p:ph type="sldNum" sz="quarter" idx="12"/>
          </p:nvPr>
        </p:nvSpPr>
        <p:spPr/>
        <p:txBody>
          <a:bodyPr/>
          <a:lstStyle/>
          <a:p>
            <a:fld id="{909E65A9-6A5C-4531-BC10-0F491F4AE982}" type="slidenum">
              <a:rPr lang="de-AT" smtClean="0"/>
              <a:t>‹Nr.›</a:t>
            </a:fld>
            <a:endParaRPr lang="de-A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45143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8E31837-2017-44B1-906C-5FA52E5E1DC0}" type="datetime1">
              <a:rPr lang="de-AT" smtClean="0"/>
              <a:t>18.01.2024</a:t>
            </a:fld>
            <a:endParaRPr lang="de-AT"/>
          </a:p>
        </p:txBody>
      </p:sp>
      <p:sp>
        <p:nvSpPr>
          <p:cNvPr id="6" name="Footer Placeholder 5"/>
          <p:cNvSpPr>
            <a:spLocks noGrp="1"/>
          </p:cNvSpPr>
          <p:nvPr>
            <p:ph type="ftr" sz="quarter" idx="11"/>
          </p:nvPr>
        </p:nvSpPr>
        <p:spPr/>
        <p:txBody>
          <a:bodyPr/>
          <a:lstStyle/>
          <a:p>
            <a:r>
              <a:rPr lang="de-AT" smtClean="0"/>
              <a:t>Enquete „Kinderschutz“, 22.01.2024</a:t>
            </a:r>
            <a:endParaRPr lang="de-AT"/>
          </a:p>
        </p:txBody>
      </p:sp>
      <p:sp>
        <p:nvSpPr>
          <p:cNvPr id="7" name="Slide Number Placeholder 6"/>
          <p:cNvSpPr>
            <a:spLocks noGrp="1"/>
          </p:cNvSpPr>
          <p:nvPr>
            <p:ph type="sldNum" sz="quarter" idx="12"/>
          </p:nvPr>
        </p:nvSpPr>
        <p:spPr/>
        <p:txBody>
          <a:bodyPr/>
          <a:lstStyle/>
          <a:p>
            <a:fld id="{909E65A9-6A5C-4531-BC10-0F491F4AE982}" type="slidenum">
              <a:rPr lang="de-AT" smtClean="0"/>
              <a:t>‹Nr.›</a:t>
            </a:fld>
            <a:endParaRPr lang="de-AT"/>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379253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B4A5B75-A839-447D-B079-0A3A5A8499F1}" type="datetime1">
              <a:rPr lang="de-AT" smtClean="0"/>
              <a:t>18.01.2024</a:t>
            </a:fld>
            <a:endParaRPr lang="de-AT"/>
          </a:p>
        </p:txBody>
      </p:sp>
      <p:sp>
        <p:nvSpPr>
          <p:cNvPr id="8" name="Footer Placeholder 7"/>
          <p:cNvSpPr>
            <a:spLocks noGrp="1"/>
          </p:cNvSpPr>
          <p:nvPr>
            <p:ph type="ftr" sz="quarter" idx="11"/>
          </p:nvPr>
        </p:nvSpPr>
        <p:spPr/>
        <p:txBody>
          <a:bodyPr/>
          <a:lstStyle/>
          <a:p>
            <a:r>
              <a:rPr lang="de-AT" smtClean="0"/>
              <a:t>Enquete „Kinderschutz“, 22.01.2024</a:t>
            </a:r>
            <a:endParaRPr lang="de-AT"/>
          </a:p>
        </p:txBody>
      </p:sp>
      <p:sp>
        <p:nvSpPr>
          <p:cNvPr id="9" name="Slide Number Placeholder 8"/>
          <p:cNvSpPr>
            <a:spLocks noGrp="1"/>
          </p:cNvSpPr>
          <p:nvPr>
            <p:ph type="sldNum" sz="quarter" idx="12"/>
          </p:nvPr>
        </p:nvSpPr>
        <p:spPr/>
        <p:txBody>
          <a:bodyPr/>
          <a:lstStyle/>
          <a:p>
            <a:fld id="{909E65A9-6A5C-4531-BC10-0F491F4AE982}" type="slidenum">
              <a:rPr lang="de-AT" smtClean="0"/>
              <a:t>‹Nr.›</a:t>
            </a:fld>
            <a:endParaRPr lang="de-AT"/>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381718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06F063B-62F9-4B25-88F4-1600EB0916B4}" type="datetime1">
              <a:rPr lang="de-AT" smtClean="0"/>
              <a:t>18.01.2024</a:t>
            </a:fld>
            <a:endParaRPr lang="de-AT" dirty="0"/>
          </a:p>
        </p:txBody>
      </p:sp>
      <p:sp>
        <p:nvSpPr>
          <p:cNvPr id="4" name="Footer Placeholder 3"/>
          <p:cNvSpPr>
            <a:spLocks noGrp="1"/>
          </p:cNvSpPr>
          <p:nvPr>
            <p:ph type="ftr" sz="quarter" idx="11"/>
          </p:nvPr>
        </p:nvSpPr>
        <p:spPr/>
        <p:txBody>
          <a:bodyPr/>
          <a:lstStyle/>
          <a:p>
            <a:r>
              <a:rPr lang="de-AT" smtClean="0"/>
              <a:t>Enquete „Kinderschutz“, 22.01.2024</a:t>
            </a:r>
            <a:endParaRPr lang="de-AT" dirty="0"/>
          </a:p>
        </p:txBody>
      </p:sp>
      <p:sp>
        <p:nvSpPr>
          <p:cNvPr id="5" name="Slide Number Placeholder 4"/>
          <p:cNvSpPr>
            <a:spLocks noGrp="1"/>
          </p:cNvSpPr>
          <p:nvPr>
            <p:ph type="sldNum" sz="quarter" idx="12"/>
          </p:nvPr>
        </p:nvSpPr>
        <p:spPr/>
        <p:txBody>
          <a:bodyPr/>
          <a:lstStyle/>
          <a:p>
            <a:fld id="{909E65A9-6A5C-4531-BC10-0F491F4AE982}" type="slidenum">
              <a:rPr lang="de-AT" smtClean="0"/>
              <a:t>‹Nr.›</a:t>
            </a:fld>
            <a:endParaRPr lang="de-AT"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27834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794E37-3B93-4357-A590-3A93C8E7F527}" type="datetime1">
              <a:rPr lang="de-AT" smtClean="0"/>
              <a:t>18.01.2024</a:t>
            </a:fld>
            <a:endParaRPr lang="de-AT"/>
          </a:p>
        </p:txBody>
      </p:sp>
      <p:sp>
        <p:nvSpPr>
          <p:cNvPr id="8" name="Footer Placeholder 7"/>
          <p:cNvSpPr>
            <a:spLocks noGrp="1"/>
          </p:cNvSpPr>
          <p:nvPr>
            <p:ph type="ftr" sz="quarter" idx="11"/>
          </p:nvPr>
        </p:nvSpPr>
        <p:spPr/>
        <p:txBody>
          <a:bodyPr/>
          <a:lstStyle>
            <a:lvl1pPr>
              <a:defRPr>
                <a:solidFill>
                  <a:srgbClr val="FFFFFF"/>
                </a:solidFill>
              </a:defRPr>
            </a:lvl1pPr>
          </a:lstStyle>
          <a:p>
            <a:r>
              <a:rPr lang="de-AT" smtClean="0"/>
              <a:t>Enquete „Kinderschutz“, 22.01.2024</a:t>
            </a:r>
            <a:endParaRPr lang="de-AT"/>
          </a:p>
        </p:txBody>
      </p:sp>
      <p:sp>
        <p:nvSpPr>
          <p:cNvPr id="9" name="Slide Number Placeholder 8"/>
          <p:cNvSpPr>
            <a:spLocks noGrp="1"/>
          </p:cNvSpPr>
          <p:nvPr>
            <p:ph type="sldNum" sz="quarter" idx="12"/>
          </p:nvPr>
        </p:nvSpPr>
        <p:spPr/>
        <p:txBody>
          <a:bodyPr/>
          <a:lstStyle/>
          <a:p>
            <a:fld id="{909E65A9-6A5C-4531-BC10-0F491F4AE982}" type="slidenum">
              <a:rPr lang="de-AT" smtClean="0"/>
              <a:t>‹Nr.›</a:t>
            </a:fld>
            <a:endParaRPr lang="de-AT"/>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169108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229625B-3ACF-4CCB-9C07-DA47EFAB50E8}" type="datetime1">
              <a:rPr lang="de-AT" smtClean="0"/>
              <a:t>18.01.2024</a:t>
            </a:fld>
            <a:endParaRPr lang="de-A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de-AT" smtClean="0"/>
              <a:t>Enquete „Kinderschutz“, 22.01.2024</a:t>
            </a:r>
            <a:endParaRPr lang="de-A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9E65A9-6A5C-4531-BC10-0F491F4AE982}" type="slidenum">
              <a:rPr lang="de-AT" smtClean="0"/>
              <a:t>‹Nr.›</a:t>
            </a:fld>
            <a:endParaRPr lang="de-AT"/>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96655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750595AC-B2CA-4C0F-A7C3-9F24E38AFF68}" type="datetime1">
              <a:rPr lang="de-AT" smtClean="0"/>
              <a:t>18.01.2024</a:t>
            </a:fld>
            <a:endParaRPr lang="de-AT"/>
          </a:p>
        </p:txBody>
      </p:sp>
      <p:sp>
        <p:nvSpPr>
          <p:cNvPr id="6" name="Footer Placeholder 5"/>
          <p:cNvSpPr>
            <a:spLocks noGrp="1"/>
          </p:cNvSpPr>
          <p:nvPr>
            <p:ph type="ftr" sz="quarter" idx="11"/>
          </p:nvPr>
        </p:nvSpPr>
        <p:spPr/>
        <p:txBody>
          <a:bodyPr/>
          <a:lstStyle/>
          <a:p>
            <a:r>
              <a:rPr lang="de-AT" smtClean="0"/>
              <a:t>Enquete „Kinderschutz“, 22.01.2024</a:t>
            </a:r>
            <a:endParaRPr lang="de-AT"/>
          </a:p>
        </p:txBody>
      </p:sp>
      <p:sp>
        <p:nvSpPr>
          <p:cNvPr id="7" name="Slide Number Placeholder 6"/>
          <p:cNvSpPr>
            <a:spLocks noGrp="1"/>
          </p:cNvSpPr>
          <p:nvPr>
            <p:ph type="sldNum" sz="quarter" idx="12"/>
          </p:nvPr>
        </p:nvSpPr>
        <p:spPr/>
        <p:txBody>
          <a:bodyPr/>
          <a:lstStyle/>
          <a:p>
            <a:fld id="{909E65A9-6A5C-4531-BC10-0F491F4AE982}" type="slidenum">
              <a:rPr lang="de-AT" smtClean="0"/>
              <a:t>‹Nr.›</a:t>
            </a:fld>
            <a:endParaRPr lang="de-AT"/>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323944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1E65892-4B5C-488A-AEEE-ACBEB89B7CB9}" type="datetime1">
              <a:rPr lang="de-AT" smtClean="0"/>
              <a:t>18.01.2024</a:t>
            </a:fld>
            <a:endParaRPr lang="de-A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de-AT" smtClean="0"/>
              <a:t>Enquete „Kinderschutz“, 22.01.2024</a:t>
            </a:r>
            <a:endParaRPr lang="de-A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9E65A9-6A5C-4531-BC10-0F491F4AE982}" type="slidenum">
              <a:rPr lang="de-AT" smtClean="0"/>
              <a:t>‹Nr.›</a:t>
            </a:fld>
            <a:endParaRPr lang="de-AT"/>
          </a:p>
        </p:txBody>
      </p:sp>
      <p:pic>
        <p:nvPicPr>
          <p:cNvPr id="11" name="Grafik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06897" y="204488"/>
            <a:ext cx="931737" cy="1711391"/>
          </a:xfrm>
          <a:prstGeom prst="rect">
            <a:avLst/>
          </a:prstGeom>
        </p:spPr>
      </p:pic>
    </p:spTree>
    <p:extLst>
      <p:ext uri="{BB962C8B-B14F-4D97-AF65-F5344CB8AC3E}">
        <p14:creationId xmlns:p14="http://schemas.microsoft.com/office/powerpoint/2010/main" val="4106353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7280" y="1148316"/>
            <a:ext cx="10058400" cy="2838893"/>
          </a:xfrm>
        </p:spPr>
        <p:txBody>
          <a:bodyPr>
            <a:normAutofit/>
          </a:bodyPr>
          <a:lstStyle/>
          <a:p>
            <a:r>
              <a:rPr lang="de-DE" sz="6000" dirty="0"/>
              <a:t>Kinderrechte als Fundament im Kinderschutz</a:t>
            </a:r>
            <a:endParaRPr lang="de-AT" sz="6000" dirty="0"/>
          </a:p>
        </p:txBody>
      </p:sp>
      <p:sp>
        <p:nvSpPr>
          <p:cNvPr id="3" name="Untertitel 2"/>
          <p:cNvSpPr>
            <a:spLocks noGrp="1"/>
          </p:cNvSpPr>
          <p:nvPr>
            <p:ph type="subTitle" idx="1"/>
          </p:nvPr>
        </p:nvSpPr>
        <p:spPr>
          <a:xfrm>
            <a:off x="1100051" y="4455620"/>
            <a:ext cx="10058400" cy="1487980"/>
          </a:xfrm>
        </p:spPr>
        <p:txBody>
          <a:bodyPr>
            <a:normAutofit lnSpcReduction="10000"/>
          </a:bodyPr>
          <a:lstStyle/>
          <a:p>
            <a:r>
              <a:rPr lang="de-DE" cap="none" dirty="0"/>
              <a:t>Enquete: "Umfassende Kinderschutzmaßnahmen, flächendeckend und in allen Bereichen"</a:t>
            </a:r>
          </a:p>
          <a:p>
            <a:pPr>
              <a:spcAft>
                <a:spcPts val="0"/>
              </a:spcAft>
            </a:pPr>
            <a:r>
              <a:rPr lang="de-DE" sz="1800" cap="none" dirty="0" smtClean="0"/>
              <a:t>Mag.</a:t>
            </a:r>
            <a:r>
              <a:rPr lang="de-DE" sz="1800" cap="none" baseline="30000" dirty="0" smtClean="0"/>
              <a:t>a</a:t>
            </a:r>
            <a:r>
              <a:rPr lang="de-DE" sz="1800" cap="none" dirty="0" smtClean="0"/>
              <a:t> Simone Altenberger</a:t>
            </a:r>
          </a:p>
          <a:p>
            <a:pPr>
              <a:spcBef>
                <a:spcPts val="600"/>
              </a:spcBef>
              <a:spcAft>
                <a:spcPts val="0"/>
              </a:spcAft>
            </a:pPr>
            <a:r>
              <a:rPr lang="de-DE" sz="1800" cap="none" dirty="0" smtClean="0"/>
              <a:t>Kinder- </a:t>
            </a:r>
            <a:r>
              <a:rPr lang="de-DE" sz="1800" cap="none" dirty="0"/>
              <a:t>und Jugendanwaltschaft Tirol</a:t>
            </a:r>
          </a:p>
        </p:txBody>
      </p:sp>
    </p:spTree>
    <p:extLst>
      <p:ext uri="{BB962C8B-B14F-4D97-AF65-F5344CB8AC3E}">
        <p14:creationId xmlns:p14="http://schemas.microsoft.com/office/powerpoint/2010/main" val="307759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10855842" y="216724"/>
            <a:ext cx="1116418" cy="1803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Inhaltsplatzhalt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7741"/>
          <a:stretch/>
        </p:blipFill>
        <p:spPr>
          <a:xfrm rot="21437144">
            <a:off x="6271262" y="2285437"/>
            <a:ext cx="5363633" cy="3711329"/>
          </a:xfrm>
          <a:prstGeom prst="rect">
            <a:avLst/>
          </a:prstGeom>
        </p:spPr>
      </p:pic>
      <p:pic>
        <p:nvPicPr>
          <p:cNvPr id="8" name="Grafik 7"/>
          <p:cNvPicPr>
            <a:picLocks noChangeAspect="1"/>
          </p:cNvPicPr>
          <p:nvPr/>
        </p:nvPicPr>
        <p:blipFill>
          <a:blip r:embed="rId3"/>
          <a:stretch>
            <a:fillRect/>
          </a:stretch>
        </p:blipFill>
        <p:spPr>
          <a:xfrm rot="486949">
            <a:off x="625825" y="4499754"/>
            <a:ext cx="5736006" cy="1440159"/>
          </a:xfrm>
          <a:prstGeom prst="rect">
            <a:avLst/>
          </a:prstGeom>
        </p:spPr>
      </p:pic>
      <p:pic>
        <p:nvPicPr>
          <p:cNvPr id="9" name="Grafik 8"/>
          <p:cNvPicPr>
            <a:picLocks noChangeAspect="1"/>
          </p:cNvPicPr>
          <p:nvPr/>
        </p:nvPicPr>
        <p:blipFill rotWithShape="1">
          <a:blip r:embed="rId4"/>
          <a:srcRect t="8507" b="-8509"/>
          <a:stretch/>
        </p:blipFill>
        <p:spPr>
          <a:xfrm rot="21366665">
            <a:off x="299799" y="2659051"/>
            <a:ext cx="5442731" cy="1440000"/>
          </a:xfrm>
          <a:prstGeom prst="rect">
            <a:avLst/>
          </a:prstGeom>
        </p:spPr>
      </p:pic>
      <p:pic>
        <p:nvPicPr>
          <p:cNvPr id="5" name="Grafik 4"/>
          <p:cNvPicPr>
            <a:picLocks noChangeAspect="1"/>
          </p:cNvPicPr>
          <p:nvPr/>
        </p:nvPicPr>
        <p:blipFill>
          <a:blip r:embed="rId5"/>
          <a:stretch>
            <a:fillRect/>
          </a:stretch>
        </p:blipFill>
        <p:spPr>
          <a:xfrm rot="286466">
            <a:off x="347661" y="524060"/>
            <a:ext cx="7434480" cy="1188762"/>
          </a:xfrm>
          <a:prstGeom prst="rect">
            <a:avLst/>
          </a:prstGeom>
        </p:spPr>
      </p:pic>
      <p:pic>
        <p:nvPicPr>
          <p:cNvPr id="6" name="Inhaltsplatzhalter 3"/>
          <p:cNvPicPr>
            <a:picLocks noChangeAspect="1"/>
          </p:cNvPicPr>
          <p:nvPr/>
        </p:nvPicPr>
        <p:blipFill>
          <a:blip r:embed="rId6"/>
          <a:stretch>
            <a:fillRect/>
          </a:stretch>
        </p:blipFill>
        <p:spPr>
          <a:xfrm rot="21172355">
            <a:off x="4313031" y="1320737"/>
            <a:ext cx="7840698" cy="1105199"/>
          </a:xfrm>
          <a:prstGeom prst="rect">
            <a:avLst/>
          </a:prstGeom>
        </p:spPr>
      </p:pic>
      <p:pic>
        <p:nvPicPr>
          <p:cNvPr id="7" name="Grafik 6"/>
          <p:cNvPicPr>
            <a:picLocks noChangeAspect="1"/>
          </p:cNvPicPr>
          <p:nvPr/>
        </p:nvPicPr>
        <p:blipFill>
          <a:blip r:embed="rId7"/>
          <a:stretch>
            <a:fillRect/>
          </a:stretch>
        </p:blipFill>
        <p:spPr>
          <a:xfrm rot="291479">
            <a:off x="4274760" y="3909825"/>
            <a:ext cx="6051995" cy="1165517"/>
          </a:xfrm>
          <a:prstGeom prst="rect">
            <a:avLst/>
          </a:prstGeom>
        </p:spPr>
      </p:pic>
      <p:sp>
        <p:nvSpPr>
          <p:cNvPr id="3" name="Foliennummernplatzhalter 2"/>
          <p:cNvSpPr>
            <a:spLocks noGrp="1"/>
          </p:cNvSpPr>
          <p:nvPr>
            <p:ph type="sldNum" sz="quarter" idx="12"/>
          </p:nvPr>
        </p:nvSpPr>
        <p:spPr/>
        <p:txBody>
          <a:bodyPr/>
          <a:lstStyle/>
          <a:p>
            <a:fld id="{909E65A9-6A5C-4531-BC10-0F491F4AE982}" type="slidenum">
              <a:rPr lang="de-AT" smtClean="0"/>
              <a:t>10</a:t>
            </a:fld>
            <a:endParaRPr lang="de-AT"/>
          </a:p>
        </p:txBody>
      </p:sp>
    </p:spTree>
    <p:extLst>
      <p:ext uri="{BB962C8B-B14F-4D97-AF65-F5344CB8AC3E}">
        <p14:creationId xmlns:p14="http://schemas.microsoft.com/office/powerpoint/2010/main" val="211184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ctr"/>
          <a:lstStyle/>
          <a:p>
            <a:r>
              <a:rPr lang="de-AT" dirty="0" smtClean="0"/>
              <a:t>Zahlen</a:t>
            </a:r>
            <a:endParaRPr lang="de-AT" dirty="0"/>
          </a:p>
        </p:txBody>
      </p:sp>
      <p:sp>
        <p:nvSpPr>
          <p:cNvPr id="6" name="Inhaltsplatzhalter 5"/>
          <p:cNvSpPr>
            <a:spLocks noGrp="1"/>
          </p:cNvSpPr>
          <p:nvPr>
            <p:ph idx="1"/>
          </p:nvPr>
        </p:nvSpPr>
        <p:spPr/>
        <p:txBody>
          <a:bodyPr>
            <a:noAutofit/>
          </a:bodyPr>
          <a:lstStyle/>
          <a:p>
            <a:pPr>
              <a:buFont typeface="Arial" panose="020B0604020202020204" pitchFamily="34" charset="0"/>
              <a:buChar char="•"/>
            </a:pPr>
            <a:r>
              <a:rPr lang="de-DE" sz="2800" dirty="0" smtClean="0">
                <a:cs typeface="Arial" panose="020B0604020202020204" pitchFamily="34" charset="0"/>
              </a:rPr>
              <a:t>  Österreich:</a:t>
            </a:r>
            <a:endParaRPr lang="de-DE" sz="2800" dirty="0">
              <a:cs typeface="Arial" panose="020B0604020202020204" pitchFamily="34" charset="0"/>
            </a:endParaRPr>
          </a:p>
          <a:p>
            <a:pPr lvl="1">
              <a:lnSpc>
                <a:spcPct val="150000"/>
              </a:lnSpc>
              <a:buFont typeface="Courier New" panose="02070309020205020404" pitchFamily="49" charset="0"/>
              <a:buChar char="o"/>
            </a:pPr>
            <a:r>
              <a:rPr lang="de-DE" sz="2400" dirty="0" smtClean="0"/>
              <a:t> 1 von 4 Kindern von Gewalt betroffen</a:t>
            </a:r>
          </a:p>
          <a:p>
            <a:pPr>
              <a:lnSpc>
                <a:spcPct val="150000"/>
              </a:lnSpc>
              <a:buFont typeface="Arial" panose="020B0604020202020204" pitchFamily="34" charset="0"/>
              <a:buChar char="•"/>
            </a:pPr>
            <a:r>
              <a:rPr lang="de-DE" sz="2800" dirty="0" smtClean="0"/>
              <a:t>  Weltweit:</a:t>
            </a:r>
          </a:p>
          <a:p>
            <a:pPr lvl="1">
              <a:lnSpc>
                <a:spcPct val="150000"/>
              </a:lnSpc>
              <a:buFont typeface="Courier New" panose="02070309020205020404" pitchFamily="49" charset="0"/>
              <a:buChar char="o"/>
            </a:pPr>
            <a:r>
              <a:rPr lang="de-DE" sz="2400" dirty="0" smtClean="0"/>
              <a:t> 75 % </a:t>
            </a:r>
            <a:r>
              <a:rPr lang="de-DE" sz="2400" dirty="0"/>
              <a:t>der 2- bis </a:t>
            </a:r>
            <a:r>
              <a:rPr lang="de-DE" sz="2400" dirty="0" smtClean="0"/>
              <a:t>4-Jährigen </a:t>
            </a:r>
            <a:r>
              <a:rPr lang="de-DE" sz="2400" dirty="0"/>
              <a:t>erleben regelmäßig Gewalt</a:t>
            </a:r>
          </a:p>
          <a:p>
            <a:pPr lvl="1">
              <a:lnSpc>
                <a:spcPct val="150000"/>
              </a:lnSpc>
              <a:buFont typeface="Courier New" panose="02070309020205020404" pitchFamily="49" charset="0"/>
              <a:buChar char="o"/>
            </a:pPr>
            <a:r>
              <a:rPr lang="de-DE" sz="2400" dirty="0" smtClean="0"/>
              <a:t> 50 % </a:t>
            </a:r>
            <a:r>
              <a:rPr lang="de-DE" sz="2400" dirty="0"/>
              <a:t>zwischen 12 und 23 Monaten</a:t>
            </a:r>
          </a:p>
          <a:p>
            <a:pPr lvl="1">
              <a:lnSpc>
                <a:spcPct val="150000"/>
              </a:lnSpc>
              <a:buFont typeface="Courier New" panose="02070309020205020404" pitchFamily="49" charset="0"/>
              <a:buChar char="o"/>
            </a:pPr>
            <a:r>
              <a:rPr lang="de-DE" sz="2400" dirty="0" smtClean="0"/>
              <a:t> 25 % </a:t>
            </a:r>
            <a:r>
              <a:rPr lang="de-DE" sz="2400" dirty="0"/>
              <a:t>der </a:t>
            </a:r>
            <a:r>
              <a:rPr lang="de-DE" sz="2400" dirty="0" smtClean="0"/>
              <a:t>Erziehungsberechtigten </a:t>
            </a:r>
            <a:r>
              <a:rPr lang="de-DE" sz="2400" dirty="0"/>
              <a:t>sind für körperliche </a:t>
            </a:r>
            <a:r>
              <a:rPr lang="de-DE" sz="2400" dirty="0" smtClean="0"/>
              <a:t>Strafen</a:t>
            </a:r>
          </a:p>
        </p:txBody>
      </p:sp>
      <p:sp>
        <p:nvSpPr>
          <p:cNvPr id="3" name="Foliennummernplatzhalter 2"/>
          <p:cNvSpPr>
            <a:spLocks noGrp="1"/>
          </p:cNvSpPr>
          <p:nvPr>
            <p:ph type="sldNum" sz="quarter" idx="12"/>
          </p:nvPr>
        </p:nvSpPr>
        <p:spPr/>
        <p:txBody>
          <a:bodyPr/>
          <a:lstStyle/>
          <a:p>
            <a:fld id="{909E65A9-6A5C-4531-BC10-0F491F4AE982}" type="slidenum">
              <a:rPr lang="de-AT" smtClean="0"/>
              <a:t>11</a:t>
            </a:fld>
            <a:endParaRPr lang="de-AT"/>
          </a:p>
        </p:txBody>
      </p:sp>
    </p:spTree>
    <p:extLst>
      <p:ext uri="{BB962C8B-B14F-4D97-AF65-F5344CB8AC3E}">
        <p14:creationId xmlns:p14="http://schemas.microsoft.com/office/powerpoint/2010/main" val="2800450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AD7F0-6698-4D42-A04B-54C6EA1E6AF7}"/>
              </a:ext>
            </a:extLst>
          </p:cNvPr>
          <p:cNvSpPr>
            <a:spLocks noGrp="1"/>
          </p:cNvSpPr>
          <p:nvPr>
            <p:ph type="title"/>
          </p:nvPr>
        </p:nvSpPr>
        <p:spPr/>
        <p:txBody>
          <a:bodyPr anchor="ctr"/>
          <a:lstStyle/>
          <a:p>
            <a:r>
              <a:rPr lang="de-DE" dirty="0" smtClean="0"/>
              <a:t>Einzelne Problemfelder</a:t>
            </a:r>
            <a:endParaRPr lang="de-DE" dirty="0"/>
          </a:p>
        </p:txBody>
      </p:sp>
      <p:sp>
        <p:nvSpPr>
          <p:cNvPr id="3" name="Inhaltsplatzhalter 2">
            <a:extLst>
              <a:ext uri="{FF2B5EF4-FFF2-40B4-BE49-F238E27FC236}">
                <a16:creationId xmlns:a16="http://schemas.microsoft.com/office/drawing/2014/main" id="{1A1E6A0A-A6E0-9948-932D-304D1D1307DD}"/>
              </a:ext>
            </a:extLst>
          </p:cNvPr>
          <p:cNvSpPr>
            <a:spLocks noGrp="1"/>
          </p:cNvSpPr>
          <p:nvPr>
            <p:ph idx="1"/>
          </p:nvPr>
        </p:nvSpPr>
        <p:spPr>
          <a:xfrm>
            <a:off x="1097280" y="2150534"/>
            <a:ext cx="10058400" cy="4023360"/>
          </a:xfrm>
        </p:spPr>
        <p:txBody>
          <a:bodyPr>
            <a:normAutofit/>
          </a:bodyPr>
          <a:lstStyle/>
          <a:p>
            <a:pPr>
              <a:buFont typeface="Arial" panose="020B0604020202020204" pitchFamily="34" charset="0"/>
              <a:buChar char="•"/>
            </a:pPr>
            <a:r>
              <a:rPr lang="de-DE" sz="2800" dirty="0" smtClean="0"/>
              <a:t>  Kenntnis und Achtung des Gewaltverbots</a:t>
            </a:r>
            <a:endParaRPr lang="de-DE" sz="2800" dirty="0"/>
          </a:p>
          <a:p>
            <a:pPr>
              <a:buFont typeface="Arial" panose="020B0604020202020204" pitchFamily="34" charset="0"/>
              <a:buChar char="•"/>
            </a:pPr>
            <a:r>
              <a:rPr lang="de-DE" sz="2800" dirty="0"/>
              <a:t>  </a:t>
            </a:r>
            <a:r>
              <a:rPr lang="de-DE" sz="2800" dirty="0" smtClean="0"/>
              <a:t>Erkennen von psychischer Gewalt</a:t>
            </a:r>
          </a:p>
          <a:p>
            <a:pPr>
              <a:buFont typeface="Arial" panose="020B0604020202020204" pitchFamily="34" charset="0"/>
              <a:buChar char="•"/>
            </a:pPr>
            <a:r>
              <a:rPr lang="de-DE" sz="2800" dirty="0"/>
              <a:t> </a:t>
            </a:r>
            <a:r>
              <a:rPr lang="de-DE" sz="2800" dirty="0" smtClean="0"/>
              <a:t> Wahrnehmung der Mitteilungspflicht</a:t>
            </a:r>
            <a:endParaRPr lang="de-DE" sz="2800" dirty="0"/>
          </a:p>
          <a:p>
            <a:pPr>
              <a:buFont typeface="Arial" panose="020B0604020202020204" pitchFamily="34" charset="0"/>
              <a:buChar char="•"/>
            </a:pPr>
            <a:r>
              <a:rPr lang="de-DE" sz="2800" dirty="0" smtClean="0"/>
              <a:t>  Regelungsunterschiede der einzelnen Bereiche</a:t>
            </a:r>
          </a:p>
          <a:p>
            <a:pPr marL="0" indent="0">
              <a:buNone/>
            </a:pPr>
            <a:endParaRPr lang="de-DE" sz="2400" dirty="0"/>
          </a:p>
        </p:txBody>
      </p:sp>
      <p:sp>
        <p:nvSpPr>
          <p:cNvPr id="5" name="Foliennummernplatzhalter 4"/>
          <p:cNvSpPr>
            <a:spLocks noGrp="1"/>
          </p:cNvSpPr>
          <p:nvPr>
            <p:ph type="sldNum" sz="quarter" idx="12"/>
          </p:nvPr>
        </p:nvSpPr>
        <p:spPr/>
        <p:txBody>
          <a:bodyPr/>
          <a:lstStyle/>
          <a:p>
            <a:fld id="{909E65A9-6A5C-4531-BC10-0F491F4AE982}" type="slidenum">
              <a:rPr lang="de-AT" smtClean="0"/>
              <a:t>12</a:t>
            </a:fld>
            <a:endParaRPr lang="de-AT"/>
          </a:p>
        </p:txBody>
      </p:sp>
    </p:spTree>
    <p:extLst>
      <p:ext uri="{BB962C8B-B14F-4D97-AF65-F5344CB8AC3E}">
        <p14:creationId xmlns:p14="http://schemas.microsoft.com/office/powerpoint/2010/main" val="1071188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57663-DD03-2148-9847-CBE253451BB8}"/>
              </a:ext>
            </a:extLst>
          </p:cNvPr>
          <p:cNvSpPr>
            <a:spLocks noGrp="1"/>
          </p:cNvSpPr>
          <p:nvPr>
            <p:ph type="title"/>
          </p:nvPr>
        </p:nvSpPr>
        <p:spPr/>
        <p:txBody>
          <a:bodyPr anchor="ctr"/>
          <a:lstStyle/>
          <a:p>
            <a:r>
              <a:rPr lang="de-DE" dirty="0" smtClean="0"/>
              <a:t>Kinderschutzkonzepte</a:t>
            </a:r>
            <a:br>
              <a:rPr lang="de-DE" dirty="0" smtClean="0"/>
            </a:br>
            <a:r>
              <a:rPr lang="de-DE" sz="4000" dirty="0" smtClean="0"/>
              <a:t>Mehrwert </a:t>
            </a:r>
            <a:r>
              <a:rPr lang="de-DE" sz="4000" dirty="0"/>
              <a:t>&amp; Chancen	</a:t>
            </a:r>
          </a:p>
        </p:txBody>
      </p:sp>
      <p:sp>
        <p:nvSpPr>
          <p:cNvPr id="3" name="Inhaltsplatzhalter 2">
            <a:extLst>
              <a:ext uri="{FF2B5EF4-FFF2-40B4-BE49-F238E27FC236}">
                <a16:creationId xmlns:a16="http://schemas.microsoft.com/office/drawing/2014/main" id="{8F24B65A-D538-C347-9CDA-B007E82CA13A}"/>
              </a:ext>
            </a:extLst>
          </p:cNvPr>
          <p:cNvSpPr>
            <a:spLocks noGrp="1"/>
          </p:cNvSpPr>
          <p:nvPr>
            <p:ph idx="1"/>
          </p:nvPr>
        </p:nvSpPr>
        <p:spPr>
          <a:xfrm>
            <a:off x="1097280" y="1929022"/>
            <a:ext cx="10058400" cy="4023360"/>
          </a:xfrm>
        </p:spPr>
        <p:txBody>
          <a:bodyPr/>
          <a:lstStyle/>
          <a:p>
            <a:pPr>
              <a:buFont typeface="Arial" panose="020B0604020202020204" pitchFamily="34" charset="0"/>
              <a:buChar char="•"/>
            </a:pPr>
            <a:r>
              <a:rPr lang="de-DE" sz="2800" dirty="0"/>
              <a:t>  Bewusstseinsbildung</a:t>
            </a:r>
          </a:p>
          <a:p>
            <a:pPr>
              <a:buFont typeface="Arial" panose="020B0604020202020204" pitchFamily="34" charset="0"/>
              <a:buChar char="•"/>
            </a:pPr>
            <a:r>
              <a:rPr lang="de-DE" sz="2800" dirty="0"/>
              <a:t>  Sensibilisierung und Zivilcourage</a:t>
            </a:r>
          </a:p>
          <a:p>
            <a:pPr>
              <a:buFont typeface="Arial" panose="020B0604020202020204" pitchFamily="34" charset="0"/>
              <a:buChar char="•"/>
            </a:pPr>
            <a:r>
              <a:rPr lang="de-DE" sz="2800" dirty="0"/>
              <a:t>  Handlungssicherheit</a:t>
            </a:r>
          </a:p>
          <a:p>
            <a:pPr>
              <a:buFont typeface="Arial" panose="020B0604020202020204" pitchFamily="34" charset="0"/>
              <a:buChar char="•"/>
            </a:pPr>
            <a:r>
              <a:rPr lang="de-DE" sz="2800" dirty="0"/>
              <a:t>  Qualitätsmerkmal</a:t>
            </a:r>
          </a:p>
          <a:p>
            <a:pPr>
              <a:buFont typeface="Arial" panose="020B0604020202020204" pitchFamily="34" charset="0"/>
              <a:buChar char="•"/>
            </a:pPr>
            <a:r>
              <a:rPr lang="de-DE" sz="2800" dirty="0"/>
              <a:t>  Abschreckung</a:t>
            </a:r>
          </a:p>
          <a:p>
            <a:pPr>
              <a:buFont typeface="Arial" panose="020B0604020202020204" pitchFamily="34" charset="0"/>
              <a:buChar char="•"/>
            </a:pPr>
            <a:r>
              <a:rPr lang="de-DE" sz="2800" dirty="0"/>
              <a:t>  Vertrauensverhältnis</a:t>
            </a:r>
          </a:p>
          <a:p>
            <a:pPr>
              <a:buFont typeface="Arial" panose="020B0604020202020204" pitchFamily="34" charset="0"/>
              <a:buChar char="•"/>
            </a:pPr>
            <a:r>
              <a:rPr lang="de-DE" sz="2800" dirty="0"/>
              <a:t>  Stärkung der Minderjährigen</a:t>
            </a:r>
          </a:p>
          <a:p>
            <a:endParaRPr lang="de-DE" dirty="0"/>
          </a:p>
        </p:txBody>
      </p:sp>
      <p:sp>
        <p:nvSpPr>
          <p:cNvPr id="5" name="Foliennummernplatzhalter 4"/>
          <p:cNvSpPr>
            <a:spLocks noGrp="1"/>
          </p:cNvSpPr>
          <p:nvPr>
            <p:ph type="sldNum" sz="quarter" idx="12"/>
          </p:nvPr>
        </p:nvSpPr>
        <p:spPr/>
        <p:txBody>
          <a:bodyPr/>
          <a:lstStyle/>
          <a:p>
            <a:fld id="{909E65A9-6A5C-4531-BC10-0F491F4AE982}" type="slidenum">
              <a:rPr lang="de-AT" smtClean="0"/>
              <a:t>13</a:t>
            </a:fld>
            <a:endParaRPr lang="de-AT"/>
          </a:p>
        </p:txBody>
      </p:sp>
    </p:spTree>
    <p:extLst>
      <p:ext uri="{BB962C8B-B14F-4D97-AF65-F5344CB8AC3E}">
        <p14:creationId xmlns:p14="http://schemas.microsoft.com/office/powerpoint/2010/main" val="689050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smtClean="0"/>
              <a:t>Kinderschutzkonzepte</a:t>
            </a:r>
            <a:br>
              <a:rPr lang="de-DE" dirty="0" smtClean="0"/>
            </a:br>
            <a:r>
              <a:rPr lang="de-DE" sz="4000" dirty="0" smtClean="0"/>
              <a:t>Was braucht es?</a:t>
            </a:r>
            <a:endParaRPr lang="de-AT" sz="4000" dirty="0"/>
          </a:p>
        </p:txBody>
      </p:sp>
      <p:sp>
        <p:nvSpPr>
          <p:cNvPr id="3" name="Inhaltsplatzhalter 2"/>
          <p:cNvSpPr>
            <a:spLocks noGrp="1"/>
          </p:cNvSpPr>
          <p:nvPr>
            <p:ph idx="1"/>
          </p:nvPr>
        </p:nvSpPr>
        <p:spPr>
          <a:xfrm>
            <a:off x="1097280" y="1877630"/>
            <a:ext cx="10058400" cy="4023360"/>
          </a:xfrm>
        </p:spPr>
        <p:txBody>
          <a:bodyPr>
            <a:normAutofit/>
          </a:bodyPr>
          <a:lstStyle/>
          <a:p>
            <a:pPr>
              <a:buFont typeface="Arial" panose="020B0604020202020204" pitchFamily="34" charset="0"/>
              <a:buChar char="•"/>
            </a:pPr>
            <a:r>
              <a:rPr lang="de-DE" sz="2800" dirty="0"/>
              <a:t> </a:t>
            </a:r>
            <a:r>
              <a:rPr lang="de-DE" sz="2800" dirty="0" smtClean="0"/>
              <a:t> Individualisierte Konzepte</a:t>
            </a:r>
          </a:p>
          <a:p>
            <a:pPr>
              <a:buFont typeface="Arial" panose="020B0604020202020204" pitchFamily="34" charset="0"/>
              <a:buChar char="•"/>
            </a:pPr>
            <a:r>
              <a:rPr lang="de-DE" sz="2800" dirty="0"/>
              <a:t> </a:t>
            </a:r>
            <a:r>
              <a:rPr lang="de-DE" sz="2800" dirty="0" smtClean="0"/>
              <a:t> Laufende </a:t>
            </a:r>
            <a:r>
              <a:rPr lang="de-DE" sz="2800" dirty="0"/>
              <a:t>Implementierung</a:t>
            </a:r>
          </a:p>
          <a:p>
            <a:pPr>
              <a:buFont typeface="Arial" panose="020B0604020202020204" pitchFamily="34" charset="0"/>
              <a:buChar char="•"/>
            </a:pPr>
            <a:r>
              <a:rPr lang="de-DE" sz="2800" dirty="0"/>
              <a:t>  </a:t>
            </a:r>
            <a:r>
              <a:rPr lang="de-DE" sz="2800" dirty="0" smtClean="0"/>
              <a:t>Zeitliche Ressourcen</a:t>
            </a:r>
          </a:p>
          <a:p>
            <a:pPr>
              <a:buFont typeface="Arial" panose="020B0604020202020204" pitchFamily="34" charset="0"/>
              <a:buChar char="•"/>
            </a:pPr>
            <a:r>
              <a:rPr lang="de-DE" sz="2800" dirty="0"/>
              <a:t> </a:t>
            </a:r>
            <a:r>
              <a:rPr lang="de-DE" sz="2800" dirty="0" smtClean="0"/>
              <a:t> Finanzielle Ressourcen</a:t>
            </a:r>
            <a:endParaRPr lang="de-DE" sz="2800" dirty="0"/>
          </a:p>
          <a:p>
            <a:pPr>
              <a:buFont typeface="Arial" panose="020B0604020202020204" pitchFamily="34" charset="0"/>
              <a:buChar char="•"/>
            </a:pPr>
            <a:r>
              <a:rPr lang="de-DE" sz="2800" dirty="0"/>
              <a:t>  </a:t>
            </a:r>
            <a:r>
              <a:rPr lang="de-DE" sz="2800" dirty="0" smtClean="0"/>
              <a:t>Unterstützung bei der Erstellung</a:t>
            </a:r>
            <a:endParaRPr lang="de-DE" sz="2800" dirty="0"/>
          </a:p>
          <a:p>
            <a:pPr>
              <a:buFont typeface="Arial" panose="020B0604020202020204" pitchFamily="34" charset="0"/>
              <a:buChar char="•"/>
            </a:pPr>
            <a:r>
              <a:rPr lang="de-DE" sz="2800" dirty="0" smtClean="0"/>
              <a:t>  Verpflichtung zur Erstellung</a:t>
            </a:r>
          </a:p>
          <a:p>
            <a:pPr>
              <a:buFont typeface="Arial" panose="020B0604020202020204" pitchFamily="34" charset="0"/>
              <a:buChar char="•"/>
            </a:pPr>
            <a:r>
              <a:rPr lang="de-DE" sz="2800" dirty="0" smtClean="0"/>
              <a:t>  Kontrolle </a:t>
            </a:r>
          </a:p>
        </p:txBody>
      </p:sp>
      <p:sp>
        <p:nvSpPr>
          <p:cNvPr id="5" name="Foliennummernplatzhalter 4"/>
          <p:cNvSpPr>
            <a:spLocks noGrp="1"/>
          </p:cNvSpPr>
          <p:nvPr>
            <p:ph type="sldNum" sz="quarter" idx="12"/>
          </p:nvPr>
        </p:nvSpPr>
        <p:spPr/>
        <p:txBody>
          <a:bodyPr/>
          <a:lstStyle/>
          <a:p>
            <a:fld id="{909E65A9-6A5C-4531-BC10-0F491F4AE982}" type="slidenum">
              <a:rPr lang="de-AT" smtClean="0"/>
              <a:t>14</a:t>
            </a:fld>
            <a:endParaRPr lang="de-AT"/>
          </a:p>
        </p:txBody>
      </p:sp>
    </p:spTree>
    <p:extLst>
      <p:ext uri="{BB962C8B-B14F-4D97-AF65-F5344CB8AC3E}">
        <p14:creationId xmlns:p14="http://schemas.microsoft.com/office/powerpoint/2010/main" val="3295423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65382" y="1229046"/>
            <a:ext cx="10058400" cy="4023360"/>
          </a:xfrm>
        </p:spPr>
        <p:txBody>
          <a:bodyPr anchor="ctr">
            <a:normAutofit/>
          </a:bodyPr>
          <a:lstStyle/>
          <a:p>
            <a:pPr algn="ctr"/>
            <a:r>
              <a:rPr lang="de-DE" sz="4000" b="1" dirty="0" smtClean="0"/>
              <a:t>„Niemand kann Gewalt alleine stoppen!“</a:t>
            </a:r>
            <a:endParaRPr lang="de-AT" sz="4000" b="1" dirty="0"/>
          </a:p>
        </p:txBody>
      </p:sp>
      <p:sp>
        <p:nvSpPr>
          <p:cNvPr id="4" name="Foliennummernplatzhalter 3"/>
          <p:cNvSpPr>
            <a:spLocks noGrp="1"/>
          </p:cNvSpPr>
          <p:nvPr>
            <p:ph type="sldNum" sz="quarter" idx="12"/>
          </p:nvPr>
        </p:nvSpPr>
        <p:spPr/>
        <p:txBody>
          <a:bodyPr/>
          <a:lstStyle/>
          <a:p>
            <a:fld id="{909E65A9-6A5C-4531-BC10-0F491F4AE982}" type="slidenum">
              <a:rPr lang="de-AT" smtClean="0"/>
              <a:t>15</a:t>
            </a:fld>
            <a:endParaRPr lang="de-AT"/>
          </a:p>
        </p:txBody>
      </p:sp>
    </p:spTree>
    <p:extLst>
      <p:ext uri="{BB962C8B-B14F-4D97-AF65-F5344CB8AC3E}">
        <p14:creationId xmlns:p14="http://schemas.microsoft.com/office/powerpoint/2010/main" val="3644053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algn="ctr"/>
            <a:endParaRPr lang="de-DE" sz="2200" dirty="0">
              <a:solidFill>
                <a:schemeClr val="tx1"/>
              </a:solidFill>
              <a:latin typeface="Arial" panose="020B0604020202020204" pitchFamily="34" charset="0"/>
              <a:cs typeface="Arial" panose="020B0604020202020204" pitchFamily="34" charset="0"/>
            </a:endParaRPr>
          </a:p>
          <a:p>
            <a:pPr algn="ctr"/>
            <a:r>
              <a:rPr lang="de-DE" sz="2400" dirty="0">
                <a:solidFill>
                  <a:schemeClr val="tx1"/>
                </a:solidFill>
                <a:cs typeface="Arial" panose="020B0604020202020204" pitchFamily="34" charset="0"/>
              </a:rPr>
              <a:t>Kinder- und Jugendanwaltschaft Tirol</a:t>
            </a:r>
          </a:p>
          <a:p>
            <a:pPr algn="ctr"/>
            <a:r>
              <a:rPr lang="de-DE" sz="2400" dirty="0">
                <a:solidFill>
                  <a:schemeClr val="tx1"/>
                </a:solidFill>
                <a:cs typeface="Arial" panose="020B0604020202020204" pitchFamily="34" charset="0"/>
              </a:rPr>
              <a:t>Meraner Straße 5, 6020 Innsbruck</a:t>
            </a:r>
          </a:p>
          <a:p>
            <a:pPr algn="ctr"/>
            <a:r>
              <a:rPr lang="de-DE" sz="2400" dirty="0">
                <a:solidFill>
                  <a:schemeClr val="tx1"/>
                </a:solidFill>
                <a:cs typeface="Arial" panose="020B0604020202020204" pitchFamily="34" charset="0"/>
              </a:rPr>
              <a:t>Tel.: 0512 508 3792</a:t>
            </a:r>
          </a:p>
          <a:p>
            <a:pPr algn="ctr"/>
            <a:r>
              <a:rPr lang="de-DE" sz="2400" dirty="0">
                <a:solidFill>
                  <a:schemeClr val="tx1"/>
                </a:solidFill>
                <a:cs typeface="Arial" panose="020B0604020202020204" pitchFamily="34" charset="0"/>
              </a:rPr>
              <a:t>kija@tirol.gv.at</a:t>
            </a:r>
          </a:p>
          <a:p>
            <a:pPr algn="ctr"/>
            <a:r>
              <a:rPr lang="de-DE" sz="2400" dirty="0">
                <a:solidFill>
                  <a:schemeClr val="tx1"/>
                </a:solidFill>
                <a:cs typeface="Arial" panose="020B0604020202020204" pitchFamily="34" charset="0"/>
              </a:rPr>
              <a:t>www.kija-tirol.at</a:t>
            </a:r>
          </a:p>
          <a:p>
            <a:pPr algn="ctr"/>
            <a:endParaRPr lang="de-DE" dirty="0">
              <a:solidFill>
                <a:schemeClr val="tx1"/>
              </a:solidFill>
              <a:latin typeface="Arial" panose="020B0604020202020204" pitchFamily="34" charset="0"/>
              <a:cs typeface="Arial" panose="020B0604020202020204" pitchFamily="34" charset="0"/>
            </a:endParaRPr>
          </a:p>
          <a:p>
            <a:endParaRPr lang="de-AT" dirty="0"/>
          </a:p>
        </p:txBody>
      </p:sp>
      <p:sp>
        <p:nvSpPr>
          <p:cNvPr id="3" name="Foliennummernplatzhalter 2"/>
          <p:cNvSpPr>
            <a:spLocks noGrp="1"/>
          </p:cNvSpPr>
          <p:nvPr>
            <p:ph type="sldNum" sz="quarter" idx="12"/>
          </p:nvPr>
        </p:nvSpPr>
        <p:spPr/>
        <p:txBody>
          <a:bodyPr/>
          <a:lstStyle/>
          <a:p>
            <a:fld id="{909E65A9-6A5C-4531-BC10-0F491F4AE982}" type="slidenum">
              <a:rPr lang="de-AT" smtClean="0"/>
              <a:t>16</a:t>
            </a:fld>
            <a:endParaRPr lang="de-AT"/>
          </a:p>
        </p:txBody>
      </p:sp>
    </p:spTree>
    <p:extLst>
      <p:ext uri="{BB962C8B-B14F-4D97-AF65-F5344CB8AC3E}">
        <p14:creationId xmlns:p14="http://schemas.microsoft.com/office/powerpoint/2010/main" val="8381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8764" y="1074420"/>
            <a:ext cx="3200400" cy="2286000"/>
          </a:xfrm>
        </p:spPr>
        <p:txBody>
          <a:bodyPr/>
          <a:lstStyle/>
          <a:p>
            <a:pPr algn="ctr"/>
            <a:r>
              <a:rPr lang="de-DE" sz="4000" dirty="0"/>
              <a:t>Übersicht</a:t>
            </a:r>
            <a:endParaRPr lang="de-AT" dirty="0"/>
          </a:p>
        </p:txBody>
      </p:sp>
      <p:sp>
        <p:nvSpPr>
          <p:cNvPr id="3" name="Inhaltsplatzhalter 2"/>
          <p:cNvSpPr>
            <a:spLocks noGrp="1"/>
          </p:cNvSpPr>
          <p:nvPr>
            <p:ph idx="1"/>
          </p:nvPr>
        </p:nvSpPr>
        <p:spPr>
          <a:xfrm>
            <a:off x="4709160" y="573578"/>
            <a:ext cx="6492240" cy="5257800"/>
          </a:xfrm>
        </p:spPr>
        <p:txBody>
          <a:bodyPr anchor="ctr"/>
          <a:lstStyle/>
          <a:p>
            <a:pPr lvl="1">
              <a:spcAft>
                <a:spcPts val="1800"/>
              </a:spcAft>
              <a:buFont typeface="Arial" panose="020B0604020202020204" pitchFamily="34" charset="0"/>
              <a:buChar char="•"/>
            </a:pPr>
            <a:r>
              <a:rPr lang="de-DE" sz="2400" dirty="0" smtClean="0"/>
              <a:t>Ausgewählte rechtliche </a:t>
            </a:r>
            <a:r>
              <a:rPr lang="de-DE" sz="2400" dirty="0"/>
              <a:t>Grundlagen</a:t>
            </a:r>
          </a:p>
          <a:p>
            <a:pPr lvl="1">
              <a:spcAft>
                <a:spcPts val="1800"/>
              </a:spcAft>
              <a:buFont typeface="Arial" panose="020B0604020202020204" pitchFamily="34" charset="0"/>
              <a:buChar char="•"/>
            </a:pPr>
            <a:r>
              <a:rPr lang="de-DE" sz="2400" dirty="0"/>
              <a:t>Gewaltformen und Zahlen</a:t>
            </a:r>
          </a:p>
          <a:p>
            <a:pPr lvl="1">
              <a:spcAft>
                <a:spcPts val="1800"/>
              </a:spcAft>
              <a:buFont typeface="Arial" panose="020B0604020202020204" pitchFamily="34" charset="0"/>
              <a:buChar char="•"/>
            </a:pPr>
            <a:r>
              <a:rPr lang="de-DE" sz="2400" dirty="0" smtClean="0"/>
              <a:t>Einzelne Problemfelder</a:t>
            </a:r>
            <a:endParaRPr lang="de-DE" sz="2400" dirty="0"/>
          </a:p>
          <a:p>
            <a:pPr lvl="1">
              <a:spcAft>
                <a:spcPts val="1800"/>
              </a:spcAft>
              <a:buFont typeface="Arial" panose="020B0604020202020204" pitchFamily="34" charset="0"/>
              <a:buChar char="•"/>
            </a:pPr>
            <a:r>
              <a:rPr lang="de-DE" sz="2400" dirty="0"/>
              <a:t>Kinderschutzkonzepte </a:t>
            </a:r>
          </a:p>
          <a:p>
            <a:pPr lvl="2">
              <a:spcAft>
                <a:spcPts val="1800"/>
              </a:spcAft>
            </a:pPr>
            <a:r>
              <a:rPr lang="de-DE" sz="2000" dirty="0"/>
              <a:t>Mehrwert &amp; </a:t>
            </a:r>
            <a:r>
              <a:rPr lang="de-DE" sz="2000" dirty="0" smtClean="0"/>
              <a:t>Chancen</a:t>
            </a:r>
          </a:p>
          <a:p>
            <a:pPr lvl="2">
              <a:spcAft>
                <a:spcPts val="1800"/>
              </a:spcAft>
            </a:pPr>
            <a:r>
              <a:rPr lang="de-DE" sz="2000" dirty="0" smtClean="0"/>
              <a:t>Was braucht es?</a:t>
            </a:r>
          </a:p>
        </p:txBody>
      </p:sp>
      <p:sp>
        <p:nvSpPr>
          <p:cNvPr id="5" name="Foliennummernplatzhalter 4"/>
          <p:cNvSpPr>
            <a:spLocks noGrp="1"/>
          </p:cNvSpPr>
          <p:nvPr>
            <p:ph type="sldNum" sz="quarter" idx="12"/>
          </p:nvPr>
        </p:nvSpPr>
        <p:spPr/>
        <p:txBody>
          <a:bodyPr/>
          <a:lstStyle/>
          <a:p>
            <a:fld id="{909E65A9-6A5C-4531-BC10-0F491F4AE982}" type="slidenum">
              <a:rPr lang="de-AT" smtClean="0"/>
              <a:t>2</a:t>
            </a:fld>
            <a:endParaRPr lang="de-AT"/>
          </a:p>
        </p:txBody>
      </p:sp>
    </p:spTree>
    <p:extLst>
      <p:ext uri="{BB962C8B-B14F-4D97-AF65-F5344CB8AC3E}">
        <p14:creationId xmlns:p14="http://schemas.microsoft.com/office/powerpoint/2010/main" val="165034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a:t>UN-Kinderrechtekonvention (KRK)</a:t>
            </a:r>
            <a:endParaRPr lang="de-AT" dirty="0"/>
          </a:p>
        </p:txBody>
      </p:sp>
      <p:sp>
        <p:nvSpPr>
          <p:cNvPr id="3" name="Inhaltsplatzhalter 2"/>
          <p:cNvSpPr>
            <a:spLocks noGrp="1"/>
          </p:cNvSpPr>
          <p:nvPr>
            <p:ph idx="1"/>
          </p:nvPr>
        </p:nvSpPr>
        <p:spPr>
          <a:xfrm>
            <a:off x="1097280" y="1950010"/>
            <a:ext cx="10058400" cy="4291301"/>
          </a:xfrm>
        </p:spPr>
        <p:txBody>
          <a:bodyPr>
            <a:noAutofit/>
          </a:bodyPr>
          <a:lstStyle/>
          <a:p>
            <a:pPr>
              <a:spcBef>
                <a:spcPct val="50000"/>
              </a:spcBef>
              <a:buFont typeface="Arial" panose="020B0604020202020204" pitchFamily="34" charset="0"/>
              <a:buChar char="•"/>
            </a:pPr>
            <a:r>
              <a:rPr lang="de-DE" altLang="de-DE" sz="2400" dirty="0"/>
              <a:t> </a:t>
            </a:r>
            <a:r>
              <a:rPr lang="de-DE" altLang="de-DE" sz="2400" dirty="0" smtClean="0"/>
              <a:t> </a:t>
            </a:r>
            <a:r>
              <a:rPr lang="de-DE" altLang="de-DE" sz="2400" dirty="0"/>
              <a:t>In Österreich seit 1992 in </a:t>
            </a:r>
            <a:r>
              <a:rPr lang="de-DE" altLang="de-DE" sz="2400" dirty="0" smtClean="0"/>
              <a:t>Kraft</a:t>
            </a:r>
          </a:p>
          <a:p>
            <a:pPr>
              <a:spcBef>
                <a:spcPct val="50000"/>
              </a:spcBef>
              <a:buFont typeface="Arial" panose="020B0604020202020204" pitchFamily="34" charset="0"/>
              <a:buChar char="•"/>
            </a:pPr>
            <a:r>
              <a:rPr lang="de-DE" altLang="de-DE" sz="2400" dirty="0" smtClean="0"/>
              <a:t>  4 </a:t>
            </a:r>
            <a:r>
              <a:rPr lang="de-DE" altLang="de-DE" sz="2400" dirty="0"/>
              <a:t>Grundprinzipien </a:t>
            </a:r>
          </a:p>
          <a:p>
            <a:pPr marL="1519201" lvl="2" indent="-360354">
              <a:spcBef>
                <a:spcPct val="50000"/>
              </a:spcBef>
            </a:pPr>
            <a:r>
              <a:rPr lang="de-DE" altLang="de-DE" sz="2000" dirty="0"/>
              <a:t>Diskriminierungsverbot</a:t>
            </a:r>
          </a:p>
          <a:p>
            <a:pPr marL="1519201" lvl="2" indent="-360354">
              <a:spcBef>
                <a:spcPct val="50000"/>
              </a:spcBef>
            </a:pPr>
            <a:r>
              <a:rPr lang="de-DE" altLang="de-DE" sz="2000" dirty="0"/>
              <a:t>Kindeswohlvorrangigkeit</a:t>
            </a:r>
          </a:p>
          <a:p>
            <a:pPr marL="1519201" lvl="2" indent="-360354">
              <a:spcBef>
                <a:spcPct val="50000"/>
              </a:spcBef>
            </a:pPr>
            <a:r>
              <a:rPr lang="de-DE" altLang="de-DE" sz="2000" dirty="0"/>
              <a:t>Existenzsicherung</a:t>
            </a:r>
          </a:p>
          <a:p>
            <a:pPr marL="1519201" lvl="2" indent="-360354">
              <a:spcBef>
                <a:spcPct val="50000"/>
              </a:spcBef>
            </a:pPr>
            <a:r>
              <a:rPr lang="de-DE" altLang="de-DE" sz="2000" dirty="0" smtClean="0"/>
              <a:t>Partizipation</a:t>
            </a:r>
          </a:p>
          <a:p>
            <a:pPr>
              <a:spcBef>
                <a:spcPct val="50000"/>
              </a:spcBef>
              <a:buFont typeface="Arial" panose="020B0604020202020204" pitchFamily="34" charset="0"/>
              <a:buChar char="•"/>
            </a:pPr>
            <a:r>
              <a:rPr lang="de-DE" altLang="de-DE" sz="2400" dirty="0" smtClean="0"/>
              <a:t>  40 Kinderrechte - Rechtspersönlichkeiten</a:t>
            </a:r>
            <a:endParaRPr lang="de-DE" altLang="de-DE" sz="2400" dirty="0"/>
          </a:p>
          <a:p>
            <a:pPr marL="1519201" lvl="2" indent="-360354">
              <a:spcBef>
                <a:spcPct val="50000"/>
              </a:spcBef>
            </a:pPr>
            <a:endParaRPr lang="de-DE" altLang="de-DE" sz="2000" dirty="0"/>
          </a:p>
        </p:txBody>
      </p:sp>
      <p:sp>
        <p:nvSpPr>
          <p:cNvPr id="5" name="Foliennummernplatzhalter 4"/>
          <p:cNvSpPr>
            <a:spLocks noGrp="1"/>
          </p:cNvSpPr>
          <p:nvPr>
            <p:ph type="sldNum" sz="quarter" idx="12"/>
          </p:nvPr>
        </p:nvSpPr>
        <p:spPr/>
        <p:txBody>
          <a:bodyPr/>
          <a:lstStyle/>
          <a:p>
            <a:fld id="{909E65A9-6A5C-4531-BC10-0F491F4AE982}" type="slidenum">
              <a:rPr lang="de-AT" smtClean="0"/>
              <a:t>3</a:t>
            </a:fld>
            <a:endParaRPr lang="de-AT"/>
          </a:p>
        </p:txBody>
      </p:sp>
    </p:spTree>
    <p:extLst>
      <p:ext uri="{BB962C8B-B14F-4D97-AF65-F5344CB8AC3E}">
        <p14:creationId xmlns:p14="http://schemas.microsoft.com/office/powerpoint/2010/main" val="3328870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de-DE" dirty="0"/>
              <a:t>UN-Kinderrechtekonvention (KRK)</a:t>
            </a:r>
            <a:endParaRPr lang="de-AT" dirty="0"/>
          </a:p>
        </p:txBody>
      </p:sp>
      <p:sp>
        <p:nvSpPr>
          <p:cNvPr id="3" name="Inhaltsplatzhalter 2"/>
          <p:cNvSpPr>
            <a:spLocks noGrp="1"/>
          </p:cNvSpPr>
          <p:nvPr>
            <p:ph idx="1"/>
          </p:nvPr>
        </p:nvSpPr>
        <p:spPr>
          <a:xfrm>
            <a:off x="1097280" y="1631034"/>
            <a:ext cx="10058400" cy="4450789"/>
          </a:xfrm>
        </p:spPr>
        <p:txBody>
          <a:bodyPr>
            <a:noAutofit/>
          </a:bodyPr>
          <a:lstStyle/>
          <a:p>
            <a:pPr algn="just"/>
            <a:r>
              <a:rPr lang="de-DE" dirty="0" smtClean="0"/>
              <a:t>Artikel </a:t>
            </a:r>
            <a:r>
              <a:rPr lang="de-DE" dirty="0"/>
              <a:t>3 </a:t>
            </a:r>
            <a:r>
              <a:rPr lang="de-DE" dirty="0" err="1"/>
              <a:t>Abs</a:t>
            </a:r>
            <a:r>
              <a:rPr lang="de-DE" dirty="0"/>
              <a:t> 1 KRK:</a:t>
            </a:r>
          </a:p>
          <a:p>
            <a:pPr algn="just"/>
            <a:r>
              <a:rPr lang="de-DE" dirty="0"/>
              <a:t>Bei allen Maßnahmen, die Kinder betreffen, gleichviel ob sie von öffentlichen oder privaten Einrichtungen der sozialen Fürsorge, Gerichten, Verwaltungsbehörden oder Gesetzgebungsorganen getroffen werden, ist das </a:t>
            </a:r>
            <a:r>
              <a:rPr lang="de-DE" b="1" dirty="0"/>
              <a:t>Wohl des Kindes </a:t>
            </a:r>
            <a:r>
              <a:rPr lang="de-DE" dirty="0"/>
              <a:t>ein Gesichtspunkt, der </a:t>
            </a:r>
            <a:r>
              <a:rPr lang="de-DE" b="1" dirty="0"/>
              <a:t>vorrangig zu berücksichtigen </a:t>
            </a:r>
            <a:r>
              <a:rPr lang="de-DE" dirty="0"/>
              <a:t>ist. </a:t>
            </a:r>
          </a:p>
          <a:p>
            <a:pPr algn="just"/>
            <a:r>
              <a:rPr lang="de-DE" dirty="0" smtClean="0"/>
              <a:t>Artikel </a:t>
            </a:r>
            <a:r>
              <a:rPr lang="de-DE" dirty="0"/>
              <a:t>19 </a:t>
            </a:r>
            <a:r>
              <a:rPr lang="de-DE" dirty="0" err="1" smtClean="0"/>
              <a:t>Abs</a:t>
            </a:r>
            <a:r>
              <a:rPr lang="de-DE" dirty="0" smtClean="0"/>
              <a:t> 1 KRK:</a:t>
            </a:r>
          </a:p>
          <a:p>
            <a:pPr algn="just"/>
            <a:r>
              <a:rPr lang="de-DE" dirty="0"/>
              <a:t>Die Vertragsstaaten treffen alle geeigneten Gesetzgebungs-, Verwaltungs-, Sozial- und Bildungsmaßnahmen, um das Kind vor </a:t>
            </a:r>
            <a:r>
              <a:rPr lang="de-DE" b="1" dirty="0"/>
              <a:t>jeder Form körperlicher oder geistiger Gewaltanwendung</a:t>
            </a:r>
            <a:r>
              <a:rPr lang="de-DE" dirty="0"/>
              <a:t>, </a:t>
            </a:r>
            <a:r>
              <a:rPr lang="de-DE" b="1" dirty="0"/>
              <a:t>Schadenszufügung</a:t>
            </a:r>
            <a:r>
              <a:rPr lang="de-DE" dirty="0"/>
              <a:t> oder </a:t>
            </a:r>
            <a:r>
              <a:rPr lang="de-DE" b="1" dirty="0"/>
              <a:t>Misshandlung</a:t>
            </a:r>
            <a:r>
              <a:rPr lang="de-DE" dirty="0"/>
              <a:t>, vor </a:t>
            </a:r>
            <a:r>
              <a:rPr lang="de-DE" b="1" dirty="0"/>
              <a:t>Verwahrlosung</a:t>
            </a:r>
            <a:r>
              <a:rPr lang="de-DE" dirty="0"/>
              <a:t> </a:t>
            </a:r>
            <a:r>
              <a:rPr lang="de-DE" dirty="0" smtClean="0"/>
              <a:t>oder </a:t>
            </a:r>
            <a:r>
              <a:rPr lang="de-DE" b="1" dirty="0"/>
              <a:t>Vernachlässigung</a:t>
            </a:r>
            <a:r>
              <a:rPr lang="de-DE" dirty="0"/>
              <a:t>, vor </a:t>
            </a:r>
            <a:r>
              <a:rPr lang="de-DE" b="1" dirty="0"/>
              <a:t>schlechter Behandlung </a:t>
            </a:r>
            <a:r>
              <a:rPr lang="de-DE" dirty="0"/>
              <a:t>oder </a:t>
            </a:r>
            <a:r>
              <a:rPr lang="de-DE" b="1" dirty="0"/>
              <a:t>Ausbeutung</a:t>
            </a:r>
            <a:r>
              <a:rPr lang="de-DE" dirty="0"/>
              <a:t> einschließlich des </a:t>
            </a:r>
            <a:r>
              <a:rPr lang="de-DE" b="1" dirty="0"/>
              <a:t>sexuellen Missbrauchs</a:t>
            </a:r>
            <a:r>
              <a:rPr lang="de-DE" dirty="0"/>
              <a:t> zu </a:t>
            </a:r>
            <a:r>
              <a:rPr lang="de-DE" b="1" dirty="0"/>
              <a:t>schützen</a:t>
            </a:r>
            <a:r>
              <a:rPr lang="de-DE" dirty="0"/>
              <a:t>, solange es sich in der Obhut der Eltern oder eines Elternteils, eines Vormunds oder anderen gesetzlichen Vertreters oder einer anderen Person befindet, die das Kind betreut</a:t>
            </a:r>
            <a:r>
              <a:rPr lang="de-DE" dirty="0" smtClean="0"/>
              <a:t>.</a:t>
            </a:r>
            <a:endParaRPr lang="de-DE" dirty="0"/>
          </a:p>
        </p:txBody>
      </p:sp>
      <p:sp>
        <p:nvSpPr>
          <p:cNvPr id="5" name="Foliennummernplatzhalter 4"/>
          <p:cNvSpPr>
            <a:spLocks noGrp="1"/>
          </p:cNvSpPr>
          <p:nvPr>
            <p:ph type="sldNum" sz="quarter" idx="12"/>
          </p:nvPr>
        </p:nvSpPr>
        <p:spPr/>
        <p:txBody>
          <a:bodyPr/>
          <a:lstStyle/>
          <a:p>
            <a:fld id="{909E65A9-6A5C-4531-BC10-0F491F4AE982}" type="slidenum">
              <a:rPr lang="de-AT" smtClean="0"/>
              <a:t>4</a:t>
            </a:fld>
            <a:endParaRPr lang="de-AT"/>
          </a:p>
        </p:txBody>
      </p:sp>
    </p:spTree>
    <p:extLst>
      <p:ext uri="{BB962C8B-B14F-4D97-AF65-F5344CB8AC3E}">
        <p14:creationId xmlns:p14="http://schemas.microsoft.com/office/powerpoint/2010/main" val="3515760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de-DE" sz="4000" dirty="0"/>
              <a:t>BVG über die Rechte von Kindern (BVGKR)</a:t>
            </a:r>
            <a:endParaRPr lang="de-AT" sz="4000" dirty="0"/>
          </a:p>
        </p:txBody>
      </p:sp>
      <p:sp>
        <p:nvSpPr>
          <p:cNvPr id="3" name="Inhaltsplatzhalter 2"/>
          <p:cNvSpPr>
            <a:spLocks noGrp="1"/>
          </p:cNvSpPr>
          <p:nvPr>
            <p:ph idx="1"/>
          </p:nvPr>
        </p:nvSpPr>
        <p:spPr>
          <a:xfrm>
            <a:off x="1097280" y="1737360"/>
            <a:ext cx="10058400" cy="4231758"/>
          </a:xfrm>
        </p:spPr>
        <p:txBody>
          <a:bodyPr>
            <a:noAutofit/>
          </a:bodyPr>
          <a:lstStyle/>
          <a:p>
            <a:pPr algn="just"/>
            <a:r>
              <a:rPr lang="de-DE" dirty="0"/>
              <a:t>Artikel 1 BVGKR:</a:t>
            </a:r>
          </a:p>
          <a:p>
            <a:pPr algn="just"/>
            <a:r>
              <a:rPr lang="de-DE" dirty="0"/>
              <a:t>Jedes Kind hat Anspruch auf den Schutz und die Fürsorge, die für sein Wohlergehen notwendig sind, auf bestmögliche Entwicklung und Entfaltung sowie auf die Wahrung seiner Interessen auch unter dem Gesichtspunkt der Generationengerechtigkeit. Bei allen Kinder betreffenden Maßnahmen öffentlicher und privater Einrichtungen </a:t>
            </a:r>
            <a:r>
              <a:rPr lang="de-DE" b="1" dirty="0"/>
              <a:t>muss das Wohl des Kindes eine vorrangige Erwägung sein.</a:t>
            </a:r>
          </a:p>
          <a:p>
            <a:pPr algn="just"/>
            <a:r>
              <a:rPr lang="de-DE" dirty="0"/>
              <a:t>Artikel 5 </a:t>
            </a:r>
            <a:r>
              <a:rPr lang="de-DE" dirty="0" err="1" smtClean="0"/>
              <a:t>Abs</a:t>
            </a:r>
            <a:r>
              <a:rPr lang="de-DE" dirty="0" smtClean="0"/>
              <a:t> 1 BVGKR</a:t>
            </a:r>
            <a:r>
              <a:rPr lang="de-DE" dirty="0"/>
              <a:t>:</a:t>
            </a:r>
          </a:p>
          <a:p>
            <a:pPr algn="just"/>
            <a:r>
              <a:rPr lang="de-DE" dirty="0"/>
              <a:t>Jedes Kind hat das </a:t>
            </a:r>
            <a:r>
              <a:rPr lang="de-DE" b="1" dirty="0"/>
              <a:t>Recht auf gewaltfreie Erziehung</a:t>
            </a:r>
            <a:r>
              <a:rPr lang="de-DE" dirty="0"/>
              <a:t>. </a:t>
            </a:r>
            <a:r>
              <a:rPr lang="de-DE" b="1" dirty="0"/>
              <a:t>Körperliche Bestrafungen</a:t>
            </a:r>
            <a:r>
              <a:rPr lang="de-DE" dirty="0"/>
              <a:t>, die </a:t>
            </a:r>
            <a:r>
              <a:rPr lang="de-DE" b="1" dirty="0"/>
              <a:t>Zufügung</a:t>
            </a:r>
            <a:r>
              <a:rPr lang="de-DE" dirty="0"/>
              <a:t> </a:t>
            </a:r>
            <a:r>
              <a:rPr lang="de-DE" b="1" dirty="0"/>
              <a:t>seelischen Leids</a:t>
            </a:r>
            <a:r>
              <a:rPr lang="de-DE" dirty="0"/>
              <a:t>, </a:t>
            </a:r>
            <a:r>
              <a:rPr lang="de-DE" b="1" dirty="0"/>
              <a:t>sexueller Missbrauch </a:t>
            </a:r>
            <a:r>
              <a:rPr lang="de-DE" dirty="0"/>
              <a:t>und andere </a:t>
            </a:r>
            <a:r>
              <a:rPr lang="de-DE" b="1" dirty="0"/>
              <a:t>Misshandlungen</a:t>
            </a:r>
            <a:r>
              <a:rPr lang="de-DE" dirty="0"/>
              <a:t> sind verboten. Jedes Kind hat das Recht auf Schutz vor wirtschaftlicher und sexueller </a:t>
            </a:r>
            <a:r>
              <a:rPr lang="de-DE" b="1" dirty="0"/>
              <a:t>Ausbeutung</a:t>
            </a:r>
            <a:r>
              <a:rPr lang="de-DE" dirty="0"/>
              <a:t>. </a:t>
            </a:r>
            <a:endParaRPr lang="de-DE" altLang="de-DE" sz="1000" dirty="0"/>
          </a:p>
        </p:txBody>
      </p:sp>
      <p:sp>
        <p:nvSpPr>
          <p:cNvPr id="5" name="Foliennummernplatzhalter 4"/>
          <p:cNvSpPr>
            <a:spLocks noGrp="1"/>
          </p:cNvSpPr>
          <p:nvPr>
            <p:ph type="sldNum" sz="quarter" idx="12"/>
          </p:nvPr>
        </p:nvSpPr>
        <p:spPr/>
        <p:txBody>
          <a:bodyPr/>
          <a:lstStyle/>
          <a:p>
            <a:fld id="{909E65A9-6A5C-4531-BC10-0F491F4AE982}" type="slidenum">
              <a:rPr lang="de-AT" smtClean="0"/>
              <a:t>5</a:t>
            </a:fld>
            <a:endParaRPr lang="de-AT"/>
          </a:p>
        </p:txBody>
      </p:sp>
    </p:spTree>
    <p:extLst>
      <p:ext uri="{BB962C8B-B14F-4D97-AF65-F5344CB8AC3E}">
        <p14:creationId xmlns:p14="http://schemas.microsoft.com/office/powerpoint/2010/main" val="3441240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a:t>Gewaltverbot</a:t>
            </a:r>
            <a:endParaRPr lang="de-AT" dirty="0"/>
          </a:p>
        </p:txBody>
      </p:sp>
      <p:sp>
        <p:nvSpPr>
          <p:cNvPr id="3" name="Inhaltsplatzhalter 2"/>
          <p:cNvSpPr>
            <a:spLocks noGrp="1"/>
          </p:cNvSpPr>
          <p:nvPr>
            <p:ph idx="1"/>
          </p:nvPr>
        </p:nvSpPr>
        <p:spPr/>
        <p:txBody>
          <a:bodyPr/>
          <a:lstStyle/>
          <a:p>
            <a:endParaRPr lang="de-AT" dirty="0"/>
          </a:p>
          <a:p>
            <a:pPr algn="just"/>
            <a:r>
              <a:rPr lang="de-AT" sz="2400" dirty="0"/>
              <a:t>§ 137 </a:t>
            </a:r>
            <a:r>
              <a:rPr lang="de-AT" sz="2400" dirty="0" err="1"/>
              <a:t>Abs</a:t>
            </a:r>
            <a:r>
              <a:rPr lang="de-AT" sz="2400" dirty="0"/>
              <a:t> 2 ABGB: </a:t>
            </a:r>
          </a:p>
          <a:p>
            <a:pPr algn="just"/>
            <a:r>
              <a:rPr lang="de-DE" sz="2400" dirty="0"/>
              <a:t>Eltern haben das Wohl ihrer minderjährigen Kinder zu fördern, ihnen Fürsorge, Geborgenheit und eine sorgfältige Erziehung zu gewähren. Die Anwendung jeglicher Gewalt und die </a:t>
            </a:r>
            <a:r>
              <a:rPr lang="de-DE" sz="2400" b="1" dirty="0"/>
              <a:t>Zufügung</a:t>
            </a:r>
            <a:r>
              <a:rPr lang="de-DE" sz="2400" dirty="0"/>
              <a:t> </a:t>
            </a:r>
            <a:r>
              <a:rPr lang="de-DE" sz="2400" b="1" dirty="0"/>
              <a:t>körperlichen</a:t>
            </a:r>
            <a:r>
              <a:rPr lang="de-DE" sz="2400" dirty="0"/>
              <a:t> oder </a:t>
            </a:r>
            <a:r>
              <a:rPr lang="de-DE" sz="2400" b="1" dirty="0"/>
              <a:t>seelischen Leides </a:t>
            </a:r>
            <a:r>
              <a:rPr lang="de-DE" sz="2400" dirty="0"/>
              <a:t>sind unzulässig. </a:t>
            </a:r>
            <a:endParaRPr lang="de-AT" sz="2400" dirty="0"/>
          </a:p>
        </p:txBody>
      </p:sp>
      <p:sp>
        <p:nvSpPr>
          <p:cNvPr id="5" name="Foliennummernplatzhalter 4"/>
          <p:cNvSpPr>
            <a:spLocks noGrp="1"/>
          </p:cNvSpPr>
          <p:nvPr>
            <p:ph type="sldNum" sz="quarter" idx="12"/>
          </p:nvPr>
        </p:nvSpPr>
        <p:spPr/>
        <p:txBody>
          <a:bodyPr/>
          <a:lstStyle/>
          <a:p>
            <a:fld id="{909E65A9-6A5C-4531-BC10-0F491F4AE982}" type="slidenum">
              <a:rPr lang="de-AT" smtClean="0"/>
              <a:t>6</a:t>
            </a:fld>
            <a:endParaRPr lang="de-AT"/>
          </a:p>
        </p:txBody>
      </p:sp>
    </p:spTree>
    <p:extLst>
      <p:ext uri="{BB962C8B-B14F-4D97-AF65-F5344CB8AC3E}">
        <p14:creationId xmlns:p14="http://schemas.microsoft.com/office/powerpoint/2010/main" val="1482872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a:t>Kindeswohl	</a:t>
            </a:r>
            <a:endParaRPr lang="de-AT" dirty="0"/>
          </a:p>
        </p:txBody>
      </p:sp>
      <p:sp>
        <p:nvSpPr>
          <p:cNvPr id="3" name="Inhaltsplatzhalter 2"/>
          <p:cNvSpPr>
            <a:spLocks noGrp="1"/>
          </p:cNvSpPr>
          <p:nvPr>
            <p:ph idx="1"/>
          </p:nvPr>
        </p:nvSpPr>
        <p:spPr/>
        <p:txBody>
          <a:bodyPr>
            <a:normAutofit lnSpcReduction="10000"/>
          </a:bodyPr>
          <a:lstStyle/>
          <a:p>
            <a:r>
              <a:rPr lang="de-DE" sz="2400" dirty="0" smtClean="0"/>
              <a:t>§ </a:t>
            </a:r>
            <a:r>
              <a:rPr lang="de-DE" sz="2400" dirty="0"/>
              <a:t>138 ABGB:</a:t>
            </a:r>
          </a:p>
          <a:p>
            <a:pPr algn="just"/>
            <a:r>
              <a:rPr lang="de-DE" sz="2400" dirty="0"/>
              <a:t>In allen das Kind betreffenden Angelegenheiten … ist </a:t>
            </a:r>
            <a:r>
              <a:rPr lang="de-DE" sz="2400" b="1" dirty="0"/>
              <a:t>das Wohl des Kindes</a:t>
            </a:r>
            <a:r>
              <a:rPr lang="de-DE" sz="2400" dirty="0"/>
              <a:t> (Kindeswohl) als </a:t>
            </a:r>
            <a:r>
              <a:rPr lang="de-DE" sz="2400" b="1" dirty="0"/>
              <a:t>leitender Gesichtspunkt </a:t>
            </a:r>
            <a:r>
              <a:rPr lang="de-DE" sz="2400" dirty="0"/>
              <a:t>zu berücksichtigen und bestmöglich zu gewährleisten …</a:t>
            </a:r>
          </a:p>
          <a:p>
            <a:r>
              <a:rPr lang="de-DE" sz="2400" dirty="0"/>
              <a:t>Kriterien sind u. a.: </a:t>
            </a:r>
          </a:p>
          <a:p>
            <a:pPr lvl="1">
              <a:buFont typeface="Courier New" panose="02070309020205020404" pitchFamily="49" charset="0"/>
              <a:buChar char="o"/>
            </a:pPr>
            <a:r>
              <a:rPr lang="de-DE" sz="2000" dirty="0" smtClean="0"/>
              <a:t>eine </a:t>
            </a:r>
            <a:r>
              <a:rPr lang="de-DE" sz="2000" dirty="0"/>
              <a:t>angemessene Versorgung, insbesondere mit Nahrung, medizinischer und sanitärer Betreuung und </a:t>
            </a:r>
            <a:r>
              <a:rPr lang="de-DE" sz="2000" dirty="0" smtClean="0"/>
              <a:t>Wohnraum</a:t>
            </a:r>
            <a:r>
              <a:rPr lang="de-DE" sz="2000" dirty="0"/>
              <a:t>, sowie eine sorgfältige Erziehung des Kindes</a:t>
            </a:r>
          </a:p>
          <a:p>
            <a:pPr lvl="1">
              <a:buFont typeface="Courier New" panose="02070309020205020404" pitchFamily="49" charset="0"/>
              <a:buChar char="o"/>
            </a:pPr>
            <a:r>
              <a:rPr lang="de-DE" sz="2000" dirty="0" smtClean="0"/>
              <a:t>Fürsorge</a:t>
            </a:r>
            <a:r>
              <a:rPr lang="de-DE" sz="2000" dirty="0"/>
              <a:t>, Geborgenheit und Schutz der körperlichen und seelischen Integrität </a:t>
            </a:r>
          </a:p>
          <a:p>
            <a:pPr lvl="1">
              <a:buFont typeface="Courier New" panose="02070309020205020404" pitchFamily="49" charset="0"/>
              <a:buChar char="o"/>
            </a:pPr>
            <a:r>
              <a:rPr lang="de-DE" sz="2000" dirty="0" smtClean="0"/>
              <a:t>Förderung </a:t>
            </a:r>
            <a:r>
              <a:rPr lang="de-DE" sz="2000" dirty="0"/>
              <a:t>der Anlagen, Fähigkeiten, Neigungen und Entwicklungsmöglichkeiten </a:t>
            </a:r>
          </a:p>
          <a:p>
            <a:pPr lvl="1">
              <a:buFont typeface="Courier New" panose="02070309020205020404" pitchFamily="49" charset="0"/>
              <a:buChar char="o"/>
            </a:pPr>
            <a:r>
              <a:rPr lang="de-DE" sz="2000" dirty="0" smtClean="0"/>
              <a:t>Berücksichtigung </a:t>
            </a:r>
            <a:r>
              <a:rPr lang="de-DE" sz="2000" dirty="0"/>
              <a:t>der Meinung des Kindes </a:t>
            </a:r>
          </a:p>
          <a:p>
            <a:pPr lvl="1">
              <a:buFont typeface="Courier New" panose="02070309020205020404" pitchFamily="49" charset="0"/>
              <a:buChar char="o"/>
            </a:pPr>
            <a:r>
              <a:rPr lang="de-DE" sz="2000" dirty="0" smtClean="0"/>
              <a:t>Vermeidung </a:t>
            </a:r>
            <a:r>
              <a:rPr lang="de-DE" sz="2000" dirty="0"/>
              <a:t>von Übergriffen und Gewalt … </a:t>
            </a:r>
          </a:p>
          <a:p>
            <a:endParaRPr lang="de-AT" dirty="0"/>
          </a:p>
        </p:txBody>
      </p:sp>
      <p:sp>
        <p:nvSpPr>
          <p:cNvPr id="5" name="Foliennummernplatzhalter 4"/>
          <p:cNvSpPr>
            <a:spLocks noGrp="1"/>
          </p:cNvSpPr>
          <p:nvPr>
            <p:ph type="sldNum" sz="quarter" idx="12"/>
          </p:nvPr>
        </p:nvSpPr>
        <p:spPr/>
        <p:txBody>
          <a:bodyPr/>
          <a:lstStyle/>
          <a:p>
            <a:fld id="{909E65A9-6A5C-4531-BC10-0F491F4AE982}" type="slidenum">
              <a:rPr lang="de-AT" smtClean="0"/>
              <a:t>7</a:t>
            </a:fld>
            <a:endParaRPr lang="de-AT"/>
          </a:p>
        </p:txBody>
      </p:sp>
    </p:spTree>
    <p:extLst>
      <p:ext uri="{BB962C8B-B14F-4D97-AF65-F5344CB8AC3E}">
        <p14:creationId xmlns:p14="http://schemas.microsoft.com/office/powerpoint/2010/main" val="2008721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a:t>Mitteilungspflicht</a:t>
            </a:r>
            <a:endParaRPr lang="de-AT" dirty="0"/>
          </a:p>
        </p:txBody>
      </p:sp>
      <p:sp>
        <p:nvSpPr>
          <p:cNvPr id="3" name="Inhaltsplatzhalter 2"/>
          <p:cNvSpPr>
            <a:spLocks noGrp="1"/>
          </p:cNvSpPr>
          <p:nvPr>
            <p:ph idx="1"/>
          </p:nvPr>
        </p:nvSpPr>
        <p:spPr/>
        <p:txBody>
          <a:bodyPr>
            <a:normAutofit fontScale="92500" lnSpcReduction="10000"/>
          </a:bodyPr>
          <a:lstStyle/>
          <a:p>
            <a:r>
              <a:rPr lang="de-DE" sz="2400" dirty="0" smtClean="0"/>
              <a:t>§ </a:t>
            </a:r>
            <a:r>
              <a:rPr lang="de-DE" sz="2400" dirty="0"/>
              <a:t>37 </a:t>
            </a:r>
            <a:r>
              <a:rPr lang="de-DE" sz="2400" dirty="0" err="1" smtClean="0"/>
              <a:t>Abs</a:t>
            </a:r>
            <a:r>
              <a:rPr lang="de-DE" sz="2400" dirty="0" smtClean="0"/>
              <a:t> 1 B-KJHG</a:t>
            </a:r>
            <a:r>
              <a:rPr lang="de-DE" sz="2400" dirty="0"/>
              <a:t>:</a:t>
            </a:r>
          </a:p>
          <a:p>
            <a:pPr algn="just"/>
            <a:r>
              <a:rPr lang="de-DE" sz="2400" dirty="0" smtClean="0"/>
              <a:t>Ergibt </a:t>
            </a:r>
            <a:r>
              <a:rPr lang="de-DE" sz="2400" dirty="0"/>
              <a:t>sich in </a:t>
            </a:r>
            <a:r>
              <a:rPr lang="de-DE" sz="2400" b="1" dirty="0"/>
              <a:t>Ausübung</a:t>
            </a:r>
            <a:r>
              <a:rPr lang="de-DE" sz="2400" dirty="0"/>
              <a:t> einer </a:t>
            </a:r>
            <a:r>
              <a:rPr lang="de-DE" sz="2400" b="1" dirty="0"/>
              <a:t>beruflichen Tätigkeit </a:t>
            </a:r>
            <a:r>
              <a:rPr lang="de-DE" sz="2400" dirty="0"/>
              <a:t>der </a:t>
            </a:r>
            <a:r>
              <a:rPr lang="de-DE" sz="2400" b="1" dirty="0"/>
              <a:t>begründete Verdacht</a:t>
            </a:r>
            <a:r>
              <a:rPr lang="de-DE" sz="2400" dirty="0"/>
              <a:t>, dass Kinder oder Jugendliche misshandelt, gequält, vernachlässigt oder sexuell missbraucht werden oder worden sind oder ihr Wohl in anderer Weise erheblich gefährdet ist, und kann diese konkrete erhebliche Gefährdung eines bestimmten Kindes oder Jugendlichen anders nicht verhindert werden, ist von folgenden Einrichtungen </a:t>
            </a:r>
            <a:r>
              <a:rPr lang="de-DE" sz="2400" b="1" dirty="0"/>
              <a:t>unverzüglich schriftlich Mitteilung </a:t>
            </a:r>
            <a:r>
              <a:rPr lang="de-DE" sz="2400" dirty="0"/>
              <a:t>an den örtlich zuständigen Kinder- und Jugendhilfeträger zu erstatten:</a:t>
            </a:r>
          </a:p>
          <a:p>
            <a:r>
              <a:rPr lang="de-DE" sz="2400" dirty="0"/>
              <a:t>…</a:t>
            </a:r>
          </a:p>
          <a:p>
            <a:r>
              <a:rPr lang="de-DE" sz="2400" dirty="0"/>
              <a:t>2. Einrichtungen zur Betreuung oder zum Unterricht von Kindern und Jugendlichen</a:t>
            </a:r>
            <a:r>
              <a:rPr lang="de-DE" sz="2400" dirty="0" smtClean="0"/>
              <a:t>;</a:t>
            </a:r>
          </a:p>
          <a:p>
            <a:r>
              <a:rPr lang="de-DE" sz="2400" dirty="0" smtClean="0"/>
              <a:t>3. Einrichtungen </a:t>
            </a:r>
            <a:r>
              <a:rPr lang="de-DE" sz="2400" dirty="0"/>
              <a:t>zur psychosozialen Beratung</a:t>
            </a:r>
            <a:r>
              <a:rPr lang="de-DE" sz="2400" dirty="0" smtClean="0"/>
              <a:t>; …</a:t>
            </a:r>
            <a:endParaRPr lang="de-DE" sz="2400" dirty="0"/>
          </a:p>
          <a:p>
            <a:endParaRPr lang="de-AT" dirty="0"/>
          </a:p>
        </p:txBody>
      </p:sp>
      <p:sp>
        <p:nvSpPr>
          <p:cNvPr id="5" name="Foliennummernplatzhalter 4"/>
          <p:cNvSpPr>
            <a:spLocks noGrp="1"/>
          </p:cNvSpPr>
          <p:nvPr>
            <p:ph type="sldNum" sz="quarter" idx="12"/>
          </p:nvPr>
        </p:nvSpPr>
        <p:spPr/>
        <p:txBody>
          <a:bodyPr/>
          <a:lstStyle/>
          <a:p>
            <a:fld id="{909E65A9-6A5C-4531-BC10-0F491F4AE982}" type="slidenum">
              <a:rPr lang="de-AT" smtClean="0"/>
              <a:t>8</a:t>
            </a:fld>
            <a:endParaRPr lang="de-AT"/>
          </a:p>
        </p:txBody>
      </p:sp>
    </p:spTree>
    <p:extLst>
      <p:ext uri="{BB962C8B-B14F-4D97-AF65-F5344CB8AC3E}">
        <p14:creationId xmlns:p14="http://schemas.microsoft.com/office/powerpoint/2010/main" val="472188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de-DE" dirty="0"/>
              <a:t>Gewaltformen	</a:t>
            </a:r>
            <a:endParaRPr lang="de-AT" dirty="0"/>
          </a:p>
        </p:txBody>
      </p:sp>
      <p:sp>
        <p:nvSpPr>
          <p:cNvPr id="3" name="Inhaltsplatzhalter 2"/>
          <p:cNvSpPr>
            <a:spLocks noGrp="1"/>
          </p:cNvSpPr>
          <p:nvPr>
            <p:ph idx="1"/>
          </p:nvPr>
        </p:nvSpPr>
        <p:spPr/>
        <p:txBody>
          <a:bodyPr>
            <a:normAutofit/>
          </a:bodyPr>
          <a:lstStyle/>
          <a:p>
            <a:pPr>
              <a:buFont typeface="Arial" panose="020B0604020202020204" pitchFamily="34" charset="0"/>
              <a:buChar char="•"/>
            </a:pPr>
            <a:r>
              <a:rPr lang="de-AT" sz="2400" dirty="0" smtClean="0"/>
              <a:t>  </a:t>
            </a:r>
            <a:r>
              <a:rPr lang="de-AT" sz="2400" dirty="0"/>
              <a:t>Physische Gewalt: Ohrfeigen, Klapse, Treten, Schlagen,…</a:t>
            </a:r>
          </a:p>
          <a:p>
            <a:pPr>
              <a:buFont typeface="Arial" panose="020B0604020202020204" pitchFamily="34" charset="0"/>
              <a:buChar char="•"/>
            </a:pPr>
            <a:r>
              <a:rPr lang="de-AT" sz="2400" dirty="0"/>
              <a:t>  Psychische Gewalt: Abwertungen, Beleidigungen, Spott, permanente Kritik,… </a:t>
            </a:r>
          </a:p>
          <a:p>
            <a:pPr>
              <a:buFont typeface="Arial" panose="020B0604020202020204" pitchFamily="34" charset="0"/>
              <a:buChar char="•"/>
            </a:pPr>
            <a:r>
              <a:rPr lang="de-AT" sz="2400" dirty="0"/>
              <a:t>  Vernachlässigung: unzureichende körperliche, emotionale Versorgung,… </a:t>
            </a:r>
          </a:p>
          <a:p>
            <a:pPr>
              <a:buFont typeface="Arial" panose="020B0604020202020204" pitchFamily="34" charset="0"/>
              <a:buChar char="•"/>
            </a:pPr>
            <a:r>
              <a:rPr lang="de-AT" sz="2400" dirty="0"/>
              <a:t>  Sexualisierte Gewalt: sexuell gefärbte Sprache, sexueller Missbrauch,… </a:t>
            </a:r>
          </a:p>
          <a:p>
            <a:pPr>
              <a:buFont typeface="Arial" panose="020B0604020202020204" pitchFamily="34" charset="0"/>
              <a:buChar char="•"/>
            </a:pPr>
            <a:r>
              <a:rPr lang="de-AT" sz="2400" dirty="0"/>
              <a:t>  Mediale Gewalt: Cyber-Mobbing, </a:t>
            </a:r>
            <a:r>
              <a:rPr lang="de-AT" sz="2400" dirty="0" err="1"/>
              <a:t>Grooming</a:t>
            </a:r>
            <a:r>
              <a:rPr lang="de-AT" sz="2400" dirty="0"/>
              <a:t>, </a:t>
            </a:r>
            <a:r>
              <a:rPr lang="de-AT" sz="2400" dirty="0" err="1"/>
              <a:t>Sexting</a:t>
            </a:r>
            <a:r>
              <a:rPr lang="de-AT" sz="2400" dirty="0"/>
              <a:t>,… </a:t>
            </a:r>
          </a:p>
          <a:p>
            <a:pPr>
              <a:buFont typeface="Arial" panose="020B0604020202020204" pitchFamily="34" charset="0"/>
              <a:buChar char="•"/>
            </a:pPr>
            <a:r>
              <a:rPr lang="de-AT" sz="2400" dirty="0"/>
              <a:t>  </a:t>
            </a:r>
            <a:r>
              <a:rPr lang="de-AT" sz="2400" dirty="0" smtClean="0"/>
              <a:t>Strukturelle </a:t>
            </a:r>
            <a:r>
              <a:rPr lang="de-AT" sz="2400" dirty="0"/>
              <a:t>Gewalt: ungleiche Machtverhältnisse aufgrund hierarchischer </a:t>
            </a:r>
            <a:r>
              <a:rPr lang="de-AT" sz="2400" dirty="0" smtClean="0"/>
              <a:t>     	Strukturen</a:t>
            </a:r>
          </a:p>
          <a:p>
            <a:pPr>
              <a:buFont typeface="Arial" panose="020B0604020202020204" pitchFamily="34" charset="0"/>
              <a:buChar char="•"/>
            </a:pPr>
            <a:r>
              <a:rPr lang="de-AT" sz="2400" dirty="0" smtClean="0"/>
              <a:t>  Miterlebte Gewalt </a:t>
            </a:r>
            <a:endParaRPr lang="de-AT" sz="2400" dirty="0"/>
          </a:p>
        </p:txBody>
      </p:sp>
      <p:sp>
        <p:nvSpPr>
          <p:cNvPr id="5" name="Foliennummernplatzhalter 4"/>
          <p:cNvSpPr>
            <a:spLocks noGrp="1"/>
          </p:cNvSpPr>
          <p:nvPr>
            <p:ph type="sldNum" sz="quarter" idx="12"/>
          </p:nvPr>
        </p:nvSpPr>
        <p:spPr/>
        <p:txBody>
          <a:bodyPr/>
          <a:lstStyle/>
          <a:p>
            <a:fld id="{909E65A9-6A5C-4531-BC10-0F491F4AE982}" type="slidenum">
              <a:rPr lang="de-AT" smtClean="0"/>
              <a:t>9</a:t>
            </a:fld>
            <a:endParaRPr lang="de-AT"/>
          </a:p>
        </p:txBody>
      </p:sp>
    </p:spTree>
    <p:extLst>
      <p:ext uri="{BB962C8B-B14F-4D97-AF65-F5344CB8AC3E}">
        <p14:creationId xmlns:p14="http://schemas.microsoft.com/office/powerpoint/2010/main" val="948504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Rückblick">
  <a:themeElements>
    <a:clrScheme name="Benutzerdefiniert 1">
      <a:dk1>
        <a:srgbClr val="000000"/>
      </a:dk1>
      <a:lt1>
        <a:sysClr val="window" lastClr="FFFFFF"/>
      </a:lt1>
      <a:dk2>
        <a:srgbClr val="637052"/>
      </a:dk2>
      <a:lt2>
        <a:srgbClr val="CCDDEA"/>
      </a:lt2>
      <a:accent1>
        <a:srgbClr val="BD582C"/>
      </a:accent1>
      <a:accent2>
        <a:srgbClr val="E48312"/>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769</Words>
  <Application>Microsoft Office PowerPoint</Application>
  <PresentationFormat>Breitbild</PresentationFormat>
  <Paragraphs>112</Paragraphs>
  <Slides>16</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Calibri Light</vt:lpstr>
      <vt:lpstr>Courier New</vt:lpstr>
      <vt:lpstr>Rückblick</vt:lpstr>
      <vt:lpstr>Kinderrechte als Fundament im Kinderschutz</vt:lpstr>
      <vt:lpstr>Übersicht</vt:lpstr>
      <vt:lpstr>UN-Kinderrechtekonvention (KRK)</vt:lpstr>
      <vt:lpstr>UN-Kinderrechtekonvention (KRK)</vt:lpstr>
      <vt:lpstr>BVG über die Rechte von Kindern (BVGKR)</vt:lpstr>
      <vt:lpstr>Gewaltverbot</vt:lpstr>
      <vt:lpstr>Kindeswohl </vt:lpstr>
      <vt:lpstr>Mitteilungspflicht</vt:lpstr>
      <vt:lpstr>Gewaltformen </vt:lpstr>
      <vt:lpstr>PowerPoint-Präsentation</vt:lpstr>
      <vt:lpstr>Zahlen</vt:lpstr>
      <vt:lpstr>Einzelne Problemfelder</vt:lpstr>
      <vt:lpstr>Kinderschutzkonzepte Mehrwert &amp; Chancen </vt:lpstr>
      <vt:lpstr>Kinderschutzkonzepte Was braucht es?</vt:lpstr>
      <vt:lpstr>PowerPoint-Präsentation</vt:lpstr>
      <vt:lpstr>PowerPoint-Präsentation</vt:lpstr>
    </vt:vector>
  </TitlesOfParts>
  <Company>Land Tirol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Kinderrechte als präventives Fundament in der Schule</dc:title>
  <dc:creator>ALTENBERGER Simone</dc:creator>
  <cp:lastModifiedBy>ALTENBERGER Simone</cp:lastModifiedBy>
  <cp:revision>68</cp:revision>
  <dcterms:created xsi:type="dcterms:W3CDTF">2023-05-09T13:49:39Z</dcterms:created>
  <dcterms:modified xsi:type="dcterms:W3CDTF">2024-01-18T13:37:37Z</dcterms:modified>
</cp:coreProperties>
</file>